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embeddedFontLst>
    <p:embeddedFont>
      <p:font typeface="Raleway"/>
      <p:regular r:id="rId44"/>
      <p:bold r:id="rId45"/>
      <p:italic r:id="rId46"/>
      <p:boldItalic r:id="rId47"/>
    </p:embeddedFont>
    <p:embeddedFont>
      <p:font typeface="Montserrat"/>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Raleway-regular.fntdata"/><Relationship Id="rId43" Type="http://schemas.openxmlformats.org/officeDocument/2006/relationships/slide" Target="slides/slide38.xml"/><Relationship Id="rId46" Type="http://schemas.openxmlformats.org/officeDocument/2006/relationships/font" Target="fonts/Raleway-italic.fntdata"/><Relationship Id="rId45" Type="http://schemas.openxmlformats.org/officeDocument/2006/relationships/font" Target="fonts/Raleway-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regular.fntdata"/><Relationship Id="rId47" Type="http://schemas.openxmlformats.org/officeDocument/2006/relationships/font" Target="fonts/Raleway-boldItalic.fntdata"/><Relationship Id="rId49" Type="http://schemas.openxmlformats.org/officeDocument/2006/relationships/font" Target="fonts/Montserrat-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boldItalic.fntdata"/><Relationship Id="rId50" Type="http://schemas.openxmlformats.org/officeDocument/2006/relationships/font" Target="fonts/Montserrat-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57f85d71e0_0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g57f85d71e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57f85d71e0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57f85d71e0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57f85d71e0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57f85d71e0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57f85d71e0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57f85d71e0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57f85d71e0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57f85d71e0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57f85d71e0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57f85d71e0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57f85d71e0_0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57f85d71e0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57f85d71e0_0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57f85d71e0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57f85d71e0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57f85d71e0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lnSpc>
                <a:spcPct val="114000"/>
              </a:lnSpc>
              <a:spcBef>
                <a:spcPts val="1000"/>
              </a:spcBef>
              <a:spcAft>
                <a:spcPts val="0"/>
              </a:spcAft>
              <a:buClr>
                <a:srgbClr val="000000"/>
              </a:buClr>
              <a:buSzPts val="1600"/>
              <a:buFont typeface="Montserrat"/>
              <a:buChar char="●"/>
            </a:pPr>
            <a:r>
              <a:rPr lang="en" sz="1600">
                <a:latin typeface="Montserrat"/>
                <a:ea typeface="Montserrat"/>
                <a:cs typeface="Montserrat"/>
                <a:sym typeface="Montserrat"/>
              </a:rPr>
              <a:t>positive and negative impacts of success -- chatbot reduces personell costs, but might upset people who like to talk to a real person</a:t>
            </a:r>
            <a:endParaRPr sz="1600">
              <a:latin typeface="Montserrat"/>
              <a:ea typeface="Montserrat"/>
              <a:cs typeface="Montserrat"/>
              <a:sym typeface="Montserrat"/>
            </a:endParaRPr>
          </a:p>
          <a:p>
            <a:pPr indent="-330200" lvl="0" marL="457200" rtl="0" algn="l">
              <a:lnSpc>
                <a:spcPct val="114000"/>
              </a:lnSpc>
              <a:spcBef>
                <a:spcPts val="1000"/>
              </a:spcBef>
              <a:spcAft>
                <a:spcPts val="0"/>
              </a:spcAft>
              <a:buClr>
                <a:srgbClr val="000000"/>
              </a:buClr>
              <a:buSzPts val="1600"/>
              <a:buFont typeface="Montserrat"/>
              <a:buChar char="●"/>
            </a:pPr>
            <a:r>
              <a:rPr lang="en" sz="1600">
                <a:latin typeface="Montserrat"/>
                <a:ea typeface="Montserrat"/>
                <a:cs typeface="Montserrat"/>
                <a:sym typeface="Montserrat"/>
              </a:rPr>
              <a:t>positive and negative impacts of failure:: humans can spot patterns in CS issues, losing customers we’re directing poorly</a:t>
            </a:r>
            <a:endParaRPr sz="1600">
              <a:latin typeface="Montserrat"/>
              <a:ea typeface="Montserrat"/>
              <a:cs typeface="Montserrat"/>
              <a:sym typeface="Montserrat"/>
            </a:endParaRPr>
          </a:p>
          <a:p>
            <a:pPr indent="0" lvl="0" marL="0" rtl="0" algn="l">
              <a:spcBef>
                <a:spcPts val="100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57f85d71e0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57f85d71e0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57f85d71e0_0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57f85d71e0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56bf2931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56bf2931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56e3bda52e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56e3bda52e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57f85d71e0_0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57f85d71e0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57f85d71e0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57f85d71e0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57f85d71e0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57f85d71e0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56e3bda5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56e3bda5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56e3bda52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56e3bda52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Color encode to your choice (teams work done by, stakeholders, excitement, etc)</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56e3bda52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56e3bda52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56e3bda52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56e3bda52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56e3bda52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56e3bda52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56e3bda52e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56e3bda52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5141eb23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5141eb23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56e3bda52e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56e3bda52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57f85d71e0_0_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57f85d71e0_0_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57f85d71e0_0_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57f85d71e0_0_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57f85d71e0_0_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57f85d71e0_0_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57f85d71e0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57f85d71e0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56e3bda52e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56e3bda52e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57f85d71e0_0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57f85d71e0_0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57f85d71e0_0_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57f85d71e0_0_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57f85d71e0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57f85d71e0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58192100f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58192100f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realized that companies needed to grow data scientists internally instead of waiting for them to grow themselves.  And with their data scientists, we are there to help the rest of the team be ready to make the most of the DS, by training managers to analysts and to delivery data literacy for your entire team.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57f85d71e0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57f85d71e0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57f85d71e0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57f85d71e0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57f85d71e0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57f85d71e0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57f85d71e0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57f85d71e0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Clr>
                <a:srgbClr val="434343"/>
              </a:buClr>
              <a:buSzPts val="5200"/>
              <a:buFont typeface="Montserrat"/>
              <a:buNone/>
              <a:defRPr b="1" sz="5200">
                <a:solidFill>
                  <a:srgbClr val="434343"/>
                </a:solidFill>
                <a:latin typeface="Montserrat"/>
                <a:ea typeface="Montserrat"/>
                <a:cs typeface="Montserrat"/>
                <a:sym typeface="Montserrat"/>
              </a:defRPr>
            </a:lvl1pPr>
            <a:lvl2pPr lvl="1" algn="ctr">
              <a:spcBef>
                <a:spcPts val="0"/>
              </a:spcBef>
              <a:spcAft>
                <a:spcPts val="0"/>
              </a:spcAft>
              <a:buClr>
                <a:srgbClr val="434343"/>
              </a:buClr>
              <a:buSzPts val="5200"/>
              <a:buFont typeface="Montserrat"/>
              <a:buNone/>
              <a:defRPr b="1" sz="5200">
                <a:solidFill>
                  <a:srgbClr val="434343"/>
                </a:solidFill>
                <a:latin typeface="Montserrat"/>
                <a:ea typeface="Montserrat"/>
                <a:cs typeface="Montserrat"/>
                <a:sym typeface="Montserrat"/>
              </a:defRPr>
            </a:lvl2pPr>
            <a:lvl3pPr lvl="2" algn="ctr">
              <a:spcBef>
                <a:spcPts val="0"/>
              </a:spcBef>
              <a:spcAft>
                <a:spcPts val="0"/>
              </a:spcAft>
              <a:buClr>
                <a:srgbClr val="434343"/>
              </a:buClr>
              <a:buSzPts val="5200"/>
              <a:buFont typeface="Montserrat"/>
              <a:buNone/>
              <a:defRPr b="1" sz="5200">
                <a:solidFill>
                  <a:srgbClr val="434343"/>
                </a:solidFill>
                <a:latin typeface="Montserrat"/>
                <a:ea typeface="Montserrat"/>
                <a:cs typeface="Montserrat"/>
                <a:sym typeface="Montserrat"/>
              </a:defRPr>
            </a:lvl3pPr>
            <a:lvl4pPr lvl="3" algn="ctr">
              <a:spcBef>
                <a:spcPts val="0"/>
              </a:spcBef>
              <a:spcAft>
                <a:spcPts val="0"/>
              </a:spcAft>
              <a:buClr>
                <a:srgbClr val="434343"/>
              </a:buClr>
              <a:buSzPts val="5200"/>
              <a:buFont typeface="Montserrat"/>
              <a:buNone/>
              <a:defRPr b="1" sz="5200">
                <a:solidFill>
                  <a:srgbClr val="434343"/>
                </a:solidFill>
                <a:latin typeface="Montserrat"/>
                <a:ea typeface="Montserrat"/>
                <a:cs typeface="Montserrat"/>
                <a:sym typeface="Montserrat"/>
              </a:defRPr>
            </a:lvl4pPr>
            <a:lvl5pPr lvl="4" algn="ctr">
              <a:spcBef>
                <a:spcPts val="0"/>
              </a:spcBef>
              <a:spcAft>
                <a:spcPts val="0"/>
              </a:spcAft>
              <a:buClr>
                <a:srgbClr val="434343"/>
              </a:buClr>
              <a:buSzPts val="5200"/>
              <a:buFont typeface="Montserrat"/>
              <a:buNone/>
              <a:defRPr b="1" sz="5200">
                <a:solidFill>
                  <a:srgbClr val="434343"/>
                </a:solidFill>
                <a:latin typeface="Montserrat"/>
                <a:ea typeface="Montserrat"/>
                <a:cs typeface="Montserrat"/>
                <a:sym typeface="Montserrat"/>
              </a:defRPr>
            </a:lvl5pPr>
            <a:lvl6pPr lvl="5" algn="ctr">
              <a:spcBef>
                <a:spcPts val="0"/>
              </a:spcBef>
              <a:spcAft>
                <a:spcPts val="0"/>
              </a:spcAft>
              <a:buClr>
                <a:srgbClr val="434343"/>
              </a:buClr>
              <a:buSzPts val="5200"/>
              <a:buFont typeface="Montserrat"/>
              <a:buNone/>
              <a:defRPr b="1" sz="5200">
                <a:solidFill>
                  <a:srgbClr val="434343"/>
                </a:solidFill>
                <a:latin typeface="Montserrat"/>
                <a:ea typeface="Montserrat"/>
                <a:cs typeface="Montserrat"/>
                <a:sym typeface="Montserrat"/>
              </a:defRPr>
            </a:lvl6pPr>
            <a:lvl7pPr lvl="6" algn="ctr">
              <a:spcBef>
                <a:spcPts val="0"/>
              </a:spcBef>
              <a:spcAft>
                <a:spcPts val="0"/>
              </a:spcAft>
              <a:buClr>
                <a:srgbClr val="434343"/>
              </a:buClr>
              <a:buSzPts val="5200"/>
              <a:buFont typeface="Montserrat"/>
              <a:buNone/>
              <a:defRPr b="1" sz="5200">
                <a:solidFill>
                  <a:srgbClr val="434343"/>
                </a:solidFill>
                <a:latin typeface="Montserrat"/>
                <a:ea typeface="Montserrat"/>
                <a:cs typeface="Montserrat"/>
                <a:sym typeface="Montserrat"/>
              </a:defRPr>
            </a:lvl7pPr>
            <a:lvl8pPr lvl="7" algn="ctr">
              <a:spcBef>
                <a:spcPts val="0"/>
              </a:spcBef>
              <a:spcAft>
                <a:spcPts val="0"/>
              </a:spcAft>
              <a:buClr>
                <a:srgbClr val="434343"/>
              </a:buClr>
              <a:buSzPts val="5200"/>
              <a:buFont typeface="Montserrat"/>
              <a:buNone/>
              <a:defRPr b="1" sz="5200">
                <a:solidFill>
                  <a:srgbClr val="434343"/>
                </a:solidFill>
                <a:latin typeface="Montserrat"/>
                <a:ea typeface="Montserrat"/>
                <a:cs typeface="Montserrat"/>
                <a:sym typeface="Montserrat"/>
              </a:defRPr>
            </a:lvl8pPr>
            <a:lvl9pPr lvl="8" algn="ctr">
              <a:spcBef>
                <a:spcPts val="0"/>
              </a:spcBef>
              <a:spcAft>
                <a:spcPts val="0"/>
              </a:spcAft>
              <a:buClr>
                <a:srgbClr val="434343"/>
              </a:buClr>
              <a:buSzPts val="5200"/>
              <a:buFont typeface="Montserrat"/>
              <a:buNone/>
              <a:defRPr b="1" sz="5200">
                <a:solidFill>
                  <a:srgbClr val="434343"/>
                </a:solidFill>
                <a:latin typeface="Montserrat"/>
                <a:ea typeface="Montserrat"/>
                <a:cs typeface="Montserrat"/>
                <a:sym typeface="Montserrat"/>
              </a:defRPr>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Font typeface="Montserrat"/>
              <a:buNone/>
              <a:defRPr sz="2800">
                <a:latin typeface="Montserrat"/>
                <a:ea typeface="Montserrat"/>
                <a:cs typeface="Montserrat"/>
                <a:sym typeface="Montserrat"/>
              </a:defRPr>
            </a:lvl1pPr>
            <a:lvl2pPr lvl="1" algn="ctr">
              <a:lnSpc>
                <a:spcPct val="100000"/>
              </a:lnSpc>
              <a:spcBef>
                <a:spcPts val="0"/>
              </a:spcBef>
              <a:spcAft>
                <a:spcPts val="0"/>
              </a:spcAft>
              <a:buSzPts val="2800"/>
              <a:buFont typeface="Montserrat"/>
              <a:buNone/>
              <a:defRPr sz="2800">
                <a:latin typeface="Montserrat"/>
                <a:ea typeface="Montserrat"/>
                <a:cs typeface="Montserrat"/>
                <a:sym typeface="Montserrat"/>
              </a:defRPr>
            </a:lvl2pPr>
            <a:lvl3pPr lvl="2" algn="ctr">
              <a:lnSpc>
                <a:spcPct val="100000"/>
              </a:lnSpc>
              <a:spcBef>
                <a:spcPts val="0"/>
              </a:spcBef>
              <a:spcAft>
                <a:spcPts val="0"/>
              </a:spcAft>
              <a:buSzPts val="2800"/>
              <a:buFont typeface="Montserrat"/>
              <a:buNone/>
              <a:defRPr sz="2800">
                <a:latin typeface="Montserrat"/>
                <a:ea typeface="Montserrat"/>
                <a:cs typeface="Montserrat"/>
                <a:sym typeface="Montserrat"/>
              </a:defRPr>
            </a:lvl3pPr>
            <a:lvl4pPr lvl="3" algn="ctr">
              <a:lnSpc>
                <a:spcPct val="100000"/>
              </a:lnSpc>
              <a:spcBef>
                <a:spcPts val="0"/>
              </a:spcBef>
              <a:spcAft>
                <a:spcPts val="0"/>
              </a:spcAft>
              <a:buSzPts val="2800"/>
              <a:buFont typeface="Montserrat"/>
              <a:buNone/>
              <a:defRPr sz="2800">
                <a:latin typeface="Montserrat"/>
                <a:ea typeface="Montserrat"/>
                <a:cs typeface="Montserrat"/>
                <a:sym typeface="Montserrat"/>
              </a:defRPr>
            </a:lvl4pPr>
            <a:lvl5pPr lvl="4" algn="ctr">
              <a:lnSpc>
                <a:spcPct val="100000"/>
              </a:lnSpc>
              <a:spcBef>
                <a:spcPts val="0"/>
              </a:spcBef>
              <a:spcAft>
                <a:spcPts val="0"/>
              </a:spcAft>
              <a:buSzPts val="2800"/>
              <a:buFont typeface="Montserrat"/>
              <a:buNone/>
              <a:defRPr sz="2800">
                <a:latin typeface="Montserrat"/>
                <a:ea typeface="Montserrat"/>
                <a:cs typeface="Montserrat"/>
                <a:sym typeface="Montserrat"/>
              </a:defRPr>
            </a:lvl5pPr>
            <a:lvl6pPr lvl="5" algn="ctr">
              <a:lnSpc>
                <a:spcPct val="100000"/>
              </a:lnSpc>
              <a:spcBef>
                <a:spcPts val="0"/>
              </a:spcBef>
              <a:spcAft>
                <a:spcPts val="0"/>
              </a:spcAft>
              <a:buSzPts val="2800"/>
              <a:buFont typeface="Montserrat"/>
              <a:buNone/>
              <a:defRPr sz="2800">
                <a:latin typeface="Montserrat"/>
                <a:ea typeface="Montserrat"/>
                <a:cs typeface="Montserrat"/>
                <a:sym typeface="Montserrat"/>
              </a:defRPr>
            </a:lvl6pPr>
            <a:lvl7pPr lvl="6" algn="ctr">
              <a:lnSpc>
                <a:spcPct val="100000"/>
              </a:lnSpc>
              <a:spcBef>
                <a:spcPts val="0"/>
              </a:spcBef>
              <a:spcAft>
                <a:spcPts val="0"/>
              </a:spcAft>
              <a:buSzPts val="2800"/>
              <a:buFont typeface="Montserrat"/>
              <a:buNone/>
              <a:defRPr sz="2800">
                <a:latin typeface="Montserrat"/>
                <a:ea typeface="Montserrat"/>
                <a:cs typeface="Montserrat"/>
                <a:sym typeface="Montserrat"/>
              </a:defRPr>
            </a:lvl7pPr>
            <a:lvl8pPr lvl="7" algn="ctr">
              <a:lnSpc>
                <a:spcPct val="100000"/>
              </a:lnSpc>
              <a:spcBef>
                <a:spcPts val="0"/>
              </a:spcBef>
              <a:spcAft>
                <a:spcPts val="0"/>
              </a:spcAft>
              <a:buSzPts val="2800"/>
              <a:buFont typeface="Montserrat"/>
              <a:buNone/>
              <a:defRPr sz="2800">
                <a:latin typeface="Montserrat"/>
                <a:ea typeface="Montserrat"/>
                <a:cs typeface="Montserrat"/>
                <a:sym typeface="Montserrat"/>
              </a:defRPr>
            </a:lvl8pPr>
            <a:lvl9pPr lvl="8" algn="ctr">
              <a:lnSpc>
                <a:spcPct val="100000"/>
              </a:lnSpc>
              <a:spcBef>
                <a:spcPts val="0"/>
              </a:spcBef>
              <a:spcAft>
                <a:spcPts val="0"/>
              </a:spcAft>
              <a:buSzPts val="2800"/>
              <a:buFont typeface="Montserrat"/>
              <a:buNone/>
              <a:defRPr sz="2800">
                <a:latin typeface="Montserrat"/>
                <a:ea typeface="Montserrat"/>
                <a:cs typeface="Montserrat"/>
                <a:sym typeface="Montserrat"/>
              </a:defRPr>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rgbClr val="434343"/>
              </a:buClr>
              <a:buSzPts val="2800"/>
              <a:buFont typeface="Montserrat"/>
              <a:buNone/>
              <a:defRPr sz="2800">
                <a:solidFill>
                  <a:srgbClr val="434343"/>
                </a:solidFill>
                <a:latin typeface="Montserrat"/>
                <a:ea typeface="Montserrat"/>
                <a:cs typeface="Montserrat"/>
                <a:sym typeface="Montserrat"/>
              </a:defRPr>
            </a:lvl1pPr>
            <a:lvl2pPr lvl="1">
              <a:spcBef>
                <a:spcPts val="0"/>
              </a:spcBef>
              <a:spcAft>
                <a:spcPts val="0"/>
              </a:spcAft>
              <a:buClr>
                <a:srgbClr val="434343"/>
              </a:buClr>
              <a:buSzPts val="2800"/>
              <a:buFont typeface="Montserrat"/>
              <a:buNone/>
              <a:defRPr sz="2800">
                <a:solidFill>
                  <a:srgbClr val="434343"/>
                </a:solidFill>
                <a:latin typeface="Montserrat"/>
                <a:ea typeface="Montserrat"/>
                <a:cs typeface="Montserrat"/>
                <a:sym typeface="Montserrat"/>
              </a:defRPr>
            </a:lvl2pPr>
            <a:lvl3pPr lvl="2">
              <a:spcBef>
                <a:spcPts val="0"/>
              </a:spcBef>
              <a:spcAft>
                <a:spcPts val="0"/>
              </a:spcAft>
              <a:buClr>
                <a:srgbClr val="434343"/>
              </a:buClr>
              <a:buSzPts val="2800"/>
              <a:buFont typeface="Montserrat"/>
              <a:buNone/>
              <a:defRPr sz="2800">
                <a:solidFill>
                  <a:srgbClr val="434343"/>
                </a:solidFill>
                <a:latin typeface="Montserrat"/>
                <a:ea typeface="Montserrat"/>
                <a:cs typeface="Montserrat"/>
                <a:sym typeface="Montserrat"/>
              </a:defRPr>
            </a:lvl3pPr>
            <a:lvl4pPr lvl="3">
              <a:spcBef>
                <a:spcPts val="0"/>
              </a:spcBef>
              <a:spcAft>
                <a:spcPts val="0"/>
              </a:spcAft>
              <a:buClr>
                <a:srgbClr val="434343"/>
              </a:buClr>
              <a:buSzPts val="2800"/>
              <a:buFont typeface="Montserrat"/>
              <a:buNone/>
              <a:defRPr sz="2800">
                <a:solidFill>
                  <a:srgbClr val="434343"/>
                </a:solidFill>
                <a:latin typeface="Montserrat"/>
                <a:ea typeface="Montserrat"/>
                <a:cs typeface="Montserrat"/>
                <a:sym typeface="Montserrat"/>
              </a:defRPr>
            </a:lvl4pPr>
            <a:lvl5pPr lvl="4">
              <a:spcBef>
                <a:spcPts val="0"/>
              </a:spcBef>
              <a:spcAft>
                <a:spcPts val="0"/>
              </a:spcAft>
              <a:buClr>
                <a:srgbClr val="434343"/>
              </a:buClr>
              <a:buSzPts val="2800"/>
              <a:buFont typeface="Montserrat"/>
              <a:buNone/>
              <a:defRPr sz="2800">
                <a:solidFill>
                  <a:srgbClr val="434343"/>
                </a:solidFill>
                <a:latin typeface="Montserrat"/>
                <a:ea typeface="Montserrat"/>
                <a:cs typeface="Montserrat"/>
                <a:sym typeface="Montserrat"/>
              </a:defRPr>
            </a:lvl5pPr>
            <a:lvl6pPr lvl="5">
              <a:spcBef>
                <a:spcPts val="0"/>
              </a:spcBef>
              <a:spcAft>
                <a:spcPts val="0"/>
              </a:spcAft>
              <a:buClr>
                <a:srgbClr val="434343"/>
              </a:buClr>
              <a:buSzPts val="2800"/>
              <a:buFont typeface="Montserrat"/>
              <a:buNone/>
              <a:defRPr sz="2800">
                <a:solidFill>
                  <a:srgbClr val="434343"/>
                </a:solidFill>
                <a:latin typeface="Montserrat"/>
                <a:ea typeface="Montserrat"/>
                <a:cs typeface="Montserrat"/>
                <a:sym typeface="Montserrat"/>
              </a:defRPr>
            </a:lvl6pPr>
            <a:lvl7pPr lvl="6">
              <a:spcBef>
                <a:spcPts val="0"/>
              </a:spcBef>
              <a:spcAft>
                <a:spcPts val="0"/>
              </a:spcAft>
              <a:buClr>
                <a:srgbClr val="434343"/>
              </a:buClr>
              <a:buSzPts val="2800"/>
              <a:buFont typeface="Montserrat"/>
              <a:buNone/>
              <a:defRPr sz="2800">
                <a:solidFill>
                  <a:srgbClr val="434343"/>
                </a:solidFill>
                <a:latin typeface="Montserrat"/>
                <a:ea typeface="Montserrat"/>
                <a:cs typeface="Montserrat"/>
                <a:sym typeface="Montserrat"/>
              </a:defRPr>
            </a:lvl7pPr>
            <a:lvl8pPr lvl="7">
              <a:spcBef>
                <a:spcPts val="0"/>
              </a:spcBef>
              <a:spcAft>
                <a:spcPts val="0"/>
              </a:spcAft>
              <a:buClr>
                <a:srgbClr val="434343"/>
              </a:buClr>
              <a:buSzPts val="2800"/>
              <a:buFont typeface="Montserrat"/>
              <a:buNone/>
              <a:defRPr sz="2800">
                <a:solidFill>
                  <a:srgbClr val="434343"/>
                </a:solidFill>
                <a:latin typeface="Montserrat"/>
                <a:ea typeface="Montserrat"/>
                <a:cs typeface="Montserrat"/>
                <a:sym typeface="Montserrat"/>
              </a:defRPr>
            </a:lvl8pPr>
            <a:lvl9pPr lvl="8">
              <a:spcBef>
                <a:spcPts val="0"/>
              </a:spcBef>
              <a:spcAft>
                <a:spcPts val="0"/>
              </a:spcAft>
              <a:buClr>
                <a:srgbClr val="434343"/>
              </a:buClr>
              <a:buSzPts val="2800"/>
              <a:buFont typeface="Montserrat"/>
              <a:buNone/>
              <a:defRPr sz="2800">
                <a:solidFill>
                  <a:srgbClr val="434343"/>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jp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jp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jp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jp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jp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4.jp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jp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jp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jp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jp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jp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jp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5.jp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5.jp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9.jp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2.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9.jp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2.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7.jp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4.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jp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7.jp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3.jp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2.jpg"/><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2.jpg"/><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0.jp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3.jpg"/><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0.jpg"/><Relationship Id="rId4" Type="http://schemas.openxmlformats.org/officeDocument/2006/relationships/image" Target="../media/image5.jpg"/><Relationship Id="rId9" Type="http://schemas.openxmlformats.org/officeDocument/2006/relationships/image" Target="../media/image14.png"/><Relationship Id="rId5" Type="http://schemas.openxmlformats.org/officeDocument/2006/relationships/image" Target="../media/image2.jpg"/><Relationship Id="rId6" Type="http://schemas.openxmlformats.org/officeDocument/2006/relationships/image" Target="../media/image1.jpg"/><Relationship Id="rId7" Type="http://schemas.openxmlformats.org/officeDocument/2006/relationships/image" Target="../media/image3.jpg"/><Relationship Id="rId8" Type="http://schemas.openxmlformats.org/officeDocument/2006/relationships/image" Target="../media/image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1.jpg"/><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jpg"/><Relationship Id="rId4" Type="http://schemas.openxmlformats.org/officeDocument/2006/relationships/image" Target="../media/image15.png"/><Relationship Id="rId5" Type="http://schemas.openxmlformats.org/officeDocument/2006/relationships/image" Target="../media/image13.png"/><Relationship Id="rId6"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jp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jpg"/><Relationship Id="rId4" Type="http://schemas.openxmlformats.org/officeDocument/2006/relationships/image" Target="../media/image5.jpg"/><Relationship Id="rId9" Type="http://schemas.openxmlformats.org/officeDocument/2006/relationships/image" Target="../media/image14.png"/><Relationship Id="rId5" Type="http://schemas.openxmlformats.org/officeDocument/2006/relationships/image" Target="../media/image2.jpg"/><Relationship Id="rId6" Type="http://schemas.openxmlformats.org/officeDocument/2006/relationships/image" Target="../media/image1.jpg"/><Relationship Id="rId7" Type="http://schemas.openxmlformats.org/officeDocument/2006/relationships/image" Target="../media/image3.jpg"/><Relationship Id="rId8"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jp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jp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jp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nvSpPr>
        <p:spPr>
          <a:xfrm>
            <a:off x="4183700" y="3745050"/>
            <a:ext cx="4843500" cy="615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FFFFFF"/>
              </a:buClr>
              <a:buFont typeface="Raleway"/>
              <a:buNone/>
            </a:pPr>
            <a:r>
              <a:t/>
            </a:r>
            <a:endParaRPr/>
          </a:p>
        </p:txBody>
      </p:sp>
      <p:sp>
        <p:nvSpPr>
          <p:cNvPr id="55" name="Google Shape;55;p13"/>
          <p:cNvSpPr txBox="1"/>
          <p:nvPr/>
        </p:nvSpPr>
        <p:spPr>
          <a:xfrm>
            <a:off x="7443850" y="1211719"/>
            <a:ext cx="1294500" cy="34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Font typeface="Raleway"/>
              <a:buNone/>
            </a:pPr>
            <a:r>
              <a:rPr b="0" i="0" lang="en" sz="1800" u="none" cap="none" strike="noStrike">
                <a:solidFill>
                  <a:srgbClr val="FFFFFF"/>
                </a:solidFill>
                <a:latin typeface="Raleway"/>
                <a:ea typeface="Raleway"/>
                <a:cs typeface="Raleway"/>
                <a:sym typeface="Raleway"/>
              </a:rPr>
              <a:t>@O</a:t>
            </a:r>
            <a:r>
              <a:rPr lang="en" sz="1800">
                <a:solidFill>
                  <a:srgbClr val="FFFFFF"/>
                </a:solidFill>
                <a:latin typeface="Raleway"/>
                <a:ea typeface="Raleway"/>
                <a:cs typeface="Raleway"/>
                <a:sym typeface="Raleway"/>
              </a:rPr>
              <a:t>DSC</a:t>
            </a:r>
            <a:endParaRPr sz="1800"/>
          </a:p>
        </p:txBody>
      </p:sp>
      <p:sp>
        <p:nvSpPr>
          <p:cNvPr id="56" name="Google Shape;56;p13"/>
          <p:cNvSpPr txBox="1"/>
          <p:nvPr/>
        </p:nvSpPr>
        <p:spPr>
          <a:xfrm>
            <a:off x="491675" y="213056"/>
            <a:ext cx="5324700" cy="30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rgbClr val="FFFFFF"/>
                </a:solidFill>
                <a:latin typeface="Raleway"/>
                <a:ea typeface="Raleway"/>
                <a:cs typeface="Raleway"/>
                <a:sym typeface="Raleway"/>
              </a:rPr>
              <a:t>OPEN </a:t>
            </a:r>
            <a:endParaRPr sz="6000">
              <a:solidFill>
                <a:srgbClr val="FFFFFF"/>
              </a:solidFill>
              <a:latin typeface="Raleway"/>
              <a:ea typeface="Raleway"/>
              <a:cs typeface="Raleway"/>
              <a:sym typeface="Raleway"/>
            </a:endParaRPr>
          </a:p>
          <a:p>
            <a:pPr indent="0" lvl="0" marL="0" rtl="0" algn="l">
              <a:spcBef>
                <a:spcPts val="0"/>
              </a:spcBef>
              <a:spcAft>
                <a:spcPts val="0"/>
              </a:spcAft>
              <a:buNone/>
            </a:pPr>
            <a:r>
              <a:rPr lang="en" sz="6000">
                <a:solidFill>
                  <a:srgbClr val="FFFFFF"/>
                </a:solidFill>
                <a:latin typeface="Raleway"/>
                <a:ea typeface="Raleway"/>
                <a:cs typeface="Raleway"/>
                <a:sym typeface="Raleway"/>
              </a:rPr>
              <a:t>DATA </a:t>
            </a:r>
            <a:endParaRPr sz="6000">
              <a:solidFill>
                <a:srgbClr val="FFFFFF"/>
              </a:solidFill>
              <a:latin typeface="Raleway"/>
              <a:ea typeface="Raleway"/>
              <a:cs typeface="Raleway"/>
              <a:sym typeface="Raleway"/>
            </a:endParaRPr>
          </a:p>
          <a:p>
            <a:pPr indent="0" lvl="0" marL="0" rtl="0" algn="l">
              <a:spcBef>
                <a:spcPts val="0"/>
              </a:spcBef>
              <a:spcAft>
                <a:spcPts val="0"/>
              </a:spcAft>
              <a:buNone/>
            </a:pPr>
            <a:r>
              <a:rPr lang="en" sz="6000">
                <a:solidFill>
                  <a:srgbClr val="FFFFFF"/>
                </a:solidFill>
                <a:latin typeface="Raleway"/>
                <a:ea typeface="Raleway"/>
                <a:cs typeface="Raleway"/>
                <a:sym typeface="Raleway"/>
              </a:rPr>
              <a:t>SCIENCE </a:t>
            </a:r>
            <a:endParaRPr sz="6000">
              <a:solidFill>
                <a:srgbClr val="FFFFFF"/>
              </a:solidFill>
              <a:latin typeface="Raleway"/>
              <a:ea typeface="Raleway"/>
              <a:cs typeface="Raleway"/>
              <a:sym typeface="Raleway"/>
            </a:endParaRPr>
          </a:p>
          <a:p>
            <a:pPr indent="0" lvl="0" marL="0" rtl="0" algn="l">
              <a:spcBef>
                <a:spcPts val="0"/>
              </a:spcBef>
              <a:spcAft>
                <a:spcPts val="0"/>
              </a:spcAft>
              <a:buNone/>
            </a:pPr>
            <a:r>
              <a:rPr lang="en" sz="6000">
                <a:solidFill>
                  <a:srgbClr val="FFFFFF"/>
                </a:solidFill>
                <a:latin typeface="Raleway"/>
                <a:ea typeface="Raleway"/>
                <a:cs typeface="Raleway"/>
                <a:sym typeface="Raleway"/>
              </a:rPr>
              <a:t>CONFERENCE</a:t>
            </a:r>
            <a:endParaRPr sz="6000">
              <a:solidFill>
                <a:srgbClr val="FFFFFF"/>
              </a:solidFill>
              <a:latin typeface="Raleway"/>
              <a:ea typeface="Raleway"/>
              <a:cs typeface="Raleway"/>
              <a:sym typeface="Raleway"/>
            </a:endParaRPr>
          </a:p>
        </p:txBody>
      </p:sp>
      <p:sp>
        <p:nvSpPr>
          <p:cNvPr id="57" name="Google Shape;57;p13"/>
          <p:cNvSpPr txBox="1"/>
          <p:nvPr/>
        </p:nvSpPr>
        <p:spPr>
          <a:xfrm>
            <a:off x="3442400" y="4165819"/>
            <a:ext cx="5478900" cy="615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FFFFFF"/>
              </a:buClr>
              <a:buFont typeface="Raleway"/>
              <a:buNone/>
            </a:pPr>
            <a:r>
              <a:t/>
            </a:r>
            <a:endParaRPr b="1" sz="2400">
              <a:solidFill>
                <a:srgbClr val="FFFFFF"/>
              </a:solidFill>
              <a:latin typeface="Raleway"/>
              <a:ea typeface="Raleway"/>
              <a:cs typeface="Raleway"/>
              <a:sym typeface="Raleway"/>
            </a:endParaRPr>
          </a:p>
          <a:p>
            <a:pPr indent="0" lvl="0" marL="0" marR="0" rtl="0" algn="r">
              <a:lnSpc>
                <a:spcPct val="100000"/>
              </a:lnSpc>
              <a:spcBef>
                <a:spcPts val="0"/>
              </a:spcBef>
              <a:spcAft>
                <a:spcPts val="0"/>
              </a:spcAft>
              <a:buClr>
                <a:srgbClr val="FFFFFF"/>
              </a:buClr>
              <a:buFont typeface="Raleway"/>
              <a:buNone/>
            </a:pPr>
            <a:r>
              <a:t/>
            </a:r>
            <a:endParaRPr b="1" sz="1800">
              <a:solidFill>
                <a:srgbClr val="FFFFFF"/>
              </a:solidFill>
              <a:latin typeface="Raleway"/>
              <a:ea typeface="Raleway"/>
              <a:cs typeface="Raleway"/>
              <a:sym typeface="Raleway"/>
            </a:endParaRPr>
          </a:p>
        </p:txBody>
      </p:sp>
      <p:pic>
        <p:nvPicPr>
          <p:cNvPr id="58" name="Google Shape;58;p13"/>
          <p:cNvPicPr preferRelativeResize="0"/>
          <p:nvPr/>
        </p:nvPicPr>
        <p:blipFill>
          <a:blip r:embed="rId3">
            <a:alphaModFix/>
          </a:blip>
          <a:stretch>
            <a:fillRect/>
          </a:stretch>
        </p:blipFill>
        <p:spPr>
          <a:xfrm>
            <a:off x="0" y="0"/>
            <a:ext cx="9143999"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p:nvPr/>
        </p:nvSpPr>
        <p:spPr>
          <a:xfrm>
            <a:off x="228600" y="1474500"/>
            <a:ext cx="2770200" cy="34404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400">
                <a:solidFill>
                  <a:srgbClr val="FFFFFF"/>
                </a:solidFill>
                <a:latin typeface="Montserrat"/>
                <a:ea typeface="Montserrat"/>
                <a:cs typeface="Montserrat"/>
                <a:sym typeface="Montserrat"/>
              </a:rPr>
              <a:t>Preliminary Scoping</a:t>
            </a:r>
            <a:endParaRPr b="1" sz="2400">
              <a:solidFill>
                <a:srgbClr val="FFFFFF"/>
              </a:solidFill>
              <a:latin typeface="Montserrat"/>
              <a:ea typeface="Montserrat"/>
              <a:cs typeface="Montserrat"/>
              <a:sym typeface="Montserrat"/>
            </a:endParaRPr>
          </a:p>
        </p:txBody>
      </p:sp>
      <p:sp>
        <p:nvSpPr>
          <p:cNvPr id="138" name="Google Shape;138;p22"/>
          <p:cNvSpPr/>
          <p:nvPr/>
        </p:nvSpPr>
        <p:spPr>
          <a:xfrm>
            <a:off x="3183264" y="1474500"/>
            <a:ext cx="2770200" cy="34404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400">
                <a:solidFill>
                  <a:srgbClr val="FFFFFF"/>
                </a:solidFill>
                <a:latin typeface="Montserrat"/>
                <a:ea typeface="Montserrat"/>
                <a:cs typeface="Montserrat"/>
                <a:sym typeface="Montserrat"/>
              </a:rPr>
              <a:t>Pitching</a:t>
            </a:r>
            <a:endParaRPr b="1" sz="2400">
              <a:solidFill>
                <a:srgbClr val="FFFFFF"/>
              </a:solidFill>
              <a:latin typeface="Montserrat"/>
              <a:ea typeface="Montserrat"/>
              <a:cs typeface="Montserrat"/>
              <a:sym typeface="Montserrat"/>
            </a:endParaRPr>
          </a:p>
        </p:txBody>
      </p:sp>
      <p:sp>
        <p:nvSpPr>
          <p:cNvPr id="139" name="Google Shape;139;p22"/>
          <p:cNvSpPr/>
          <p:nvPr/>
        </p:nvSpPr>
        <p:spPr>
          <a:xfrm>
            <a:off x="6137929" y="1474500"/>
            <a:ext cx="2770200" cy="34404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400">
                <a:solidFill>
                  <a:srgbClr val="FFFFFF"/>
                </a:solidFill>
                <a:latin typeface="Montserrat"/>
                <a:ea typeface="Montserrat"/>
                <a:cs typeface="Montserrat"/>
                <a:sym typeface="Montserrat"/>
              </a:rPr>
              <a:t>Winnowing</a:t>
            </a:r>
            <a:endParaRPr b="1" sz="2400">
              <a:solidFill>
                <a:srgbClr val="FFFFFF"/>
              </a:solidFill>
              <a:latin typeface="Montserrat"/>
              <a:ea typeface="Montserrat"/>
              <a:cs typeface="Montserrat"/>
              <a:sym typeface="Montserrat"/>
            </a:endParaRPr>
          </a:p>
        </p:txBody>
      </p:sp>
      <p:sp>
        <p:nvSpPr>
          <p:cNvPr id="140" name="Google Shape;140;p22"/>
          <p:cNvSpPr txBox="1"/>
          <p:nvPr>
            <p:ph type="title"/>
          </p:nvPr>
        </p:nvSpPr>
        <p:spPr>
          <a:xfrm>
            <a:off x="340850" y="313875"/>
            <a:ext cx="8081100" cy="7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FFFF"/>
                </a:solidFill>
              </a:rPr>
              <a:t>PITCH</a:t>
            </a:r>
            <a:endParaRPr b="1" sz="3600">
              <a:solidFill>
                <a:srgbClr val="FFFFFF"/>
              </a:solidFill>
            </a:endParaRPr>
          </a:p>
        </p:txBody>
      </p:sp>
      <p:cxnSp>
        <p:nvCxnSpPr>
          <p:cNvPr id="141" name="Google Shape;141;p22"/>
          <p:cNvCxnSpPr/>
          <p:nvPr/>
        </p:nvCxnSpPr>
        <p:spPr>
          <a:xfrm>
            <a:off x="228600" y="364250"/>
            <a:ext cx="0" cy="677700"/>
          </a:xfrm>
          <a:prstGeom prst="straightConnector1">
            <a:avLst/>
          </a:prstGeom>
          <a:noFill/>
          <a:ln cap="flat" cmpd="sng" w="38100">
            <a:solidFill>
              <a:srgbClr val="EC008B"/>
            </a:solidFill>
            <a:prstDash val="solid"/>
            <a:round/>
            <a:headEnd len="med" w="med" type="none"/>
            <a:tailEnd len="med" w="med" type="none"/>
          </a:ln>
        </p:spPr>
      </p:cxnSp>
      <p:pic>
        <p:nvPicPr>
          <p:cNvPr id="142" name="Google Shape;142;p22"/>
          <p:cNvPicPr preferRelativeResize="0"/>
          <p:nvPr/>
        </p:nvPicPr>
        <p:blipFill>
          <a:blip r:embed="rId4">
            <a:alphaModFix/>
          </a:blip>
          <a:stretch>
            <a:fillRect/>
          </a:stretch>
        </p:blipFill>
        <p:spPr>
          <a:xfrm>
            <a:off x="8543851" y="228593"/>
            <a:ext cx="371550" cy="57638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6" name="Shape 146"/>
        <p:cNvGrpSpPr/>
        <p:nvPr/>
      </p:nvGrpSpPr>
      <p:grpSpPr>
        <a:xfrm>
          <a:off x="0" y="0"/>
          <a:ext cx="0" cy="0"/>
          <a:chOff x="0" y="0"/>
          <a:chExt cx="0" cy="0"/>
        </a:xfrm>
      </p:grpSpPr>
      <p:sp>
        <p:nvSpPr>
          <p:cNvPr id="147" name="Google Shape;147;p23"/>
          <p:cNvSpPr txBox="1"/>
          <p:nvPr>
            <p:ph type="title"/>
          </p:nvPr>
        </p:nvSpPr>
        <p:spPr>
          <a:xfrm>
            <a:off x="340850" y="313875"/>
            <a:ext cx="8541000" cy="7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FFFF"/>
                </a:solidFill>
              </a:rPr>
              <a:t>P</a:t>
            </a:r>
            <a:r>
              <a:rPr b="1" lang="en" sz="3600">
                <a:solidFill>
                  <a:srgbClr val="FFFFFF"/>
                </a:solidFill>
              </a:rPr>
              <a:t>reliminary Scoping</a:t>
            </a:r>
            <a:endParaRPr b="1" sz="3600">
              <a:solidFill>
                <a:srgbClr val="FFFFFF"/>
              </a:solidFill>
            </a:endParaRPr>
          </a:p>
        </p:txBody>
      </p:sp>
      <p:sp>
        <p:nvSpPr>
          <p:cNvPr id="148" name="Google Shape;148;p23"/>
          <p:cNvSpPr txBox="1"/>
          <p:nvPr>
            <p:ph idx="1" type="body"/>
          </p:nvPr>
        </p:nvSpPr>
        <p:spPr>
          <a:xfrm>
            <a:off x="340850" y="1426700"/>
            <a:ext cx="6396300" cy="33954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FFFFFF"/>
              </a:buClr>
              <a:buSzPts val="1600"/>
              <a:buChar char="●"/>
            </a:pPr>
            <a:r>
              <a:rPr lang="en" sz="1600">
                <a:solidFill>
                  <a:srgbClr val="FFFFFF"/>
                </a:solidFill>
              </a:rPr>
              <a:t>Done</a:t>
            </a:r>
            <a:r>
              <a:rPr lang="en" sz="1600">
                <a:solidFill>
                  <a:srgbClr val="FFFFFF"/>
                </a:solidFill>
              </a:rPr>
              <a:t> by the person pitching, possibly in conjunction with a technical member</a:t>
            </a:r>
            <a:endParaRPr sz="1600">
              <a:solidFill>
                <a:srgbClr val="FFFFFF"/>
              </a:solidFill>
            </a:endParaRPr>
          </a:p>
          <a:p>
            <a:pPr indent="-330200" lvl="0" marL="457200" rtl="0" algn="l">
              <a:lnSpc>
                <a:spcPct val="200000"/>
              </a:lnSpc>
              <a:spcBef>
                <a:spcPts val="2000"/>
              </a:spcBef>
              <a:spcAft>
                <a:spcPts val="0"/>
              </a:spcAft>
              <a:buClr>
                <a:srgbClr val="FFFFFF"/>
              </a:buClr>
              <a:buSzPts val="1600"/>
              <a:buChar char="●"/>
            </a:pPr>
            <a:r>
              <a:rPr lang="en" sz="1600">
                <a:solidFill>
                  <a:srgbClr val="FFFFFF"/>
                </a:solidFill>
              </a:rPr>
              <a:t>Should identify:</a:t>
            </a:r>
            <a:endParaRPr sz="1600">
              <a:solidFill>
                <a:srgbClr val="FFFFFF"/>
              </a:solidFill>
            </a:endParaRPr>
          </a:p>
          <a:p>
            <a:pPr indent="-330200" lvl="1" marL="914400" rtl="0" algn="l">
              <a:lnSpc>
                <a:spcPct val="150000"/>
              </a:lnSpc>
              <a:spcBef>
                <a:spcPts val="0"/>
              </a:spcBef>
              <a:spcAft>
                <a:spcPts val="0"/>
              </a:spcAft>
              <a:buClr>
                <a:srgbClr val="FFFFFF"/>
              </a:buClr>
              <a:buSzPts val="1600"/>
              <a:buChar char="○"/>
            </a:pPr>
            <a:r>
              <a:rPr i="1" lang="en" sz="1600">
                <a:solidFill>
                  <a:srgbClr val="FFFFFF"/>
                </a:solidFill>
              </a:rPr>
              <a:t>The impact (obstacle or opportunity)</a:t>
            </a:r>
            <a:endParaRPr i="1" sz="1600">
              <a:solidFill>
                <a:srgbClr val="FFFFFF"/>
              </a:solidFill>
            </a:endParaRPr>
          </a:p>
          <a:p>
            <a:pPr indent="-330200" lvl="1" marL="914400" rtl="0" algn="l">
              <a:lnSpc>
                <a:spcPct val="150000"/>
              </a:lnSpc>
              <a:spcBef>
                <a:spcPts val="0"/>
              </a:spcBef>
              <a:spcAft>
                <a:spcPts val="0"/>
              </a:spcAft>
              <a:buClr>
                <a:srgbClr val="FFFFFF"/>
              </a:buClr>
              <a:buSzPts val="1600"/>
              <a:buChar char="○"/>
            </a:pPr>
            <a:r>
              <a:rPr i="1" lang="en" sz="1600">
                <a:solidFill>
                  <a:srgbClr val="FFFFFF"/>
                </a:solidFill>
              </a:rPr>
              <a:t>A potential impact hypothesis</a:t>
            </a:r>
            <a:endParaRPr i="1" sz="1600">
              <a:solidFill>
                <a:srgbClr val="FFFFFF"/>
              </a:solidFill>
            </a:endParaRPr>
          </a:p>
          <a:p>
            <a:pPr indent="-330200" lvl="1" marL="914400" rtl="0" algn="l">
              <a:lnSpc>
                <a:spcPct val="150000"/>
              </a:lnSpc>
              <a:spcBef>
                <a:spcPts val="0"/>
              </a:spcBef>
              <a:spcAft>
                <a:spcPts val="0"/>
              </a:spcAft>
              <a:buClr>
                <a:srgbClr val="FFFFFF"/>
              </a:buClr>
              <a:buSzPts val="1600"/>
              <a:buChar char="○"/>
            </a:pPr>
            <a:r>
              <a:rPr i="1" lang="en" sz="1600">
                <a:solidFill>
                  <a:srgbClr val="FFFFFF"/>
                </a:solidFill>
              </a:rPr>
              <a:t>Major/obvious risks</a:t>
            </a:r>
            <a:endParaRPr i="1" sz="1600">
              <a:solidFill>
                <a:srgbClr val="FFFFFF"/>
              </a:solidFill>
            </a:endParaRPr>
          </a:p>
          <a:p>
            <a:pPr indent="-330200" lvl="0" marL="457200" rtl="0" algn="l">
              <a:lnSpc>
                <a:spcPct val="200000"/>
              </a:lnSpc>
              <a:spcBef>
                <a:spcPts val="2000"/>
              </a:spcBef>
              <a:spcAft>
                <a:spcPts val="0"/>
              </a:spcAft>
              <a:buClr>
                <a:srgbClr val="FFFFFF"/>
              </a:buClr>
              <a:buSzPts val="1600"/>
              <a:buChar char="●"/>
            </a:pPr>
            <a:r>
              <a:rPr lang="en" sz="1600">
                <a:solidFill>
                  <a:srgbClr val="FFFFFF"/>
                </a:solidFill>
              </a:rPr>
              <a:t>Compile scoped ideas for pitching</a:t>
            </a:r>
            <a:endParaRPr sz="1600">
              <a:solidFill>
                <a:srgbClr val="FFFFFF"/>
              </a:solidFill>
            </a:endParaRPr>
          </a:p>
          <a:p>
            <a:pPr indent="0" lvl="0" marL="0" rtl="0" algn="l">
              <a:lnSpc>
                <a:spcPct val="200000"/>
              </a:lnSpc>
              <a:spcBef>
                <a:spcPts val="1000"/>
              </a:spcBef>
              <a:spcAft>
                <a:spcPts val="0"/>
              </a:spcAft>
              <a:buNone/>
            </a:pPr>
            <a:r>
              <a:t/>
            </a:r>
            <a:endParaRPr sz="1600">
              <a:solidFill>
                <a:srgbClr val="FFFFFF"/>
              </a:solidFill>
            </a:endParaRPr>
          </a:p>
        </p:txBody>
      </p:sp>
      <p:cxnSp>
        <p:nvCxnSpPr>
          <p:cNvPr id="149" name="Google Shape;149;p23"/>
          <p:cNvCxnSpPr/>
          <p:nvPr/>
        </p:nvCxnSpPr>
        <p:spPr>
          <a:xfrm>
            <a:off x="488125" y="1124300"/>
            <a:ext cx="699000" cy="0"/>
          </a:xfrm>
          <a:prstGeom prst="straightConnector1">
            <a:avLst/>
          </a:prstGeom>
          <a:noFill/>
          <a:ln cap="flat" cmpd="sng" w="19050">
            <a:solidFill>
              <a:srgbClr val="EC008B"/>
            </a:solidFill>
            <a:prstDash val="solid"/>
            <a:round/>
            <a:headEnd len="med" w="med" type="none"/>
            <a:tailEnd len="med" w="med" type="none"/>
          </a:ln>
        </p:spPr>
      </p:cxnSp>
      <p:pic>
        <p:nvPicPr>
          <p:cNvPr id="150" name="Google Shape;150;p23"/>
          <p:cNvPicPr preferRelativeResize="0"/>
          <p:nvPr/>
        </p:nvPicPr>
        <p:blipFill>
          <a:blip r:embed="rId4">
            <a:alphaModFix/>
          </a:blip>
          <a:stretch>
            <a:fillRect/>
          </a:stretch>
        </p:blipFill>
        <p:spPr>
          <a:xfrm>
            <a:off x="8543851" y="4338518"/>
            <a:ext cx="371550" cy="57638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4" name="Shape 154"/>
        <p:cNvGrpSpPr/>
        <p:nvPr/>
      </p:nvGrpSpPr>
      <p:grpSpPr>
        <a:xfrm>
          <a:off x="0" y="0"/>
          <a:ext cx="0" cy="0"/>
          <a:chOff x="0" y="0"/>
          <a:chExt cx="0" cy="0"/>
        </a:xfrm>
      </p:grpSpPr>
      <p:sp>
        <p:nvSpPr>
          <p:cNvPr id="155" name="Google Shape;155;p24"/>
          <p:cNvSpPr txBox="1"/>
          <p:nvPr>
            <p:ph type="title"/>
          </p:nvPr>
        </p:nvSpPr>
        <p:spPr>
          <a:xfrm>
            <a:off x="340850" y="313875"/>
            <a:ext cx="8445300" cy="7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FFFF"/>
                </a:solidFill>
              </a:rPr>
              <a:t>Pitching</a:t>
            </a:r>
            <a:endParaRPr b="1" sz="3600">
              <a:solidFill>
                <a:srgbClr val="FFFFFF"/>
              </a:solidFill>
            </a:endParaRPr>
          </a:p>
        </p:txBody>
      </p:sp>
      <p:sp>
        <p:nvSpPr>
          <p:cNvPr id="156" name="Google Shape;156;p24"/>
          <p:cNvSpPr txBox="1"/>
          <p:nvPr>
            <p:ph idx="1" type="body"/>
          </p:nvPr>
        </p:nvSpPr>
        <p:spPr>
          <a:xfrm>
            <a:off x="340850" y="1295950"/>
            <a:ext cx="7394400" cy="1841100"/>
          </a:xfrm>
          <a:prstGeom prst="rect">
            <a:avLst/>
          </a:prstGeom>
        </p:spPr>
        <p:txBody>
          <a:bodyPr anchorCtr="0" anchor="t" bIns="91425" lIns="91425" spcFirstLastPara="1" rIns="91425" wrap="square" tIns="91425">
            <a:noAutofit/>
          </a:bodyPr>
          <a:lstStyle/>
          <a:p>
            <a:pPr indent="-330200" lvl="0" marL="457200" rtl="0" algn="l">
              <a:lnSpc>
                <a:spcPct val="200000"/>
              </a:lnSpc>
              <a:spcBef>
                <a:spcPts val="1000"/>
              </a:spcBef>
              <a:spcAft>
                <a:spcPts val="0"/>
              </a:spcAft>
              <a:buClr>
                <a:srgbClr val="FFFFFF"/>
              </a:buClr>
              <a:buSzPts val="1600"/>
              <a:buChar char="●"/>
            </a:pPr>
            <a:r>
              <a:rPr lang="en" sz="1600">
                <a:solidFill>
                  <a:srgbClr val="FFFFFF"/>
                </a:solidFill>
              </a:rPr>
              <a:t>O</a:t>
            </a:r>
            <a:r>
              <a:rPr lang="en" sz="1600">
                <a:solidFill>
                  <a:srgbClr val="FFFFFF"/>
                </a:solidFill>
              </a:rPr>
              <a:t>pen meeting with all people behind pitches</a:t>
            </a:r>
            <a:endParaRPr sz="1600">
              <a:solidFill>
                <a:srgbClr val="FFFFFF"/>
              </a:solidFill>
            </a:endParaRPr>
          </a:p>
          <a:p>
            <a:pPr indent="-330200" lvl="1" marL="914400" rtl="0" algn="l">
              <a:lnSpc>
                <a:spcPct val="200000"/>
              </a:lnSpc>
              <a:spcBef>
                <a:spcPts val="0"/>
              </a:spcBef>
              <a:spcAft>
                <a:spcPts val="0"/>
              </a:spcAft>
              <a:buClr>
                <a:srgbClr val="FFFFFF"/>
              </a:buClr>
              <a:buSzPts val="1600"/>
              <a:buChar char="○"/>
            </a:pPr>
            <a:r>
              <a:rPr lang="en" sz="1600">
                <a:solidFill>
                  <a:srgbClr val="FFFFFF"/>
                </a:solidFill>
              </a:rPr>
              <a:t>“</a:t>
            </a:r>
            <a:r>
              <a:rPr lang="en" sz="1600">
                <a:solidFill>
                  <a:srgbClr val="FFFFFF"/>
                </a:solidFill>
              </a:rPr>
              <a:t>Elevator pitch party”</a:t>
            </a:r>
            <a:endParaRPr sz="1600">
              <a:solidFill>
                <a:srgbClr val="FFFFFF"/>
              </a:solidFill>
            </a:endParaRPr>
          </a:p>
          <a:p>
            <a:pPr indent="-330200" lvl="0" marL="457200" rtl="0" algn="l">
              <a:lnSpc>
                <a:spcPct val="200000"/>
              </a:lnSpc>
              <a:spcBef>
                <a:spcPts val="0"/>
              </a:spcBef>
              <a:spcAft>
                <a:spcPts val="0"/>
              </a:spcAft>
              <a:buClr>
                <a:srgbClr val="FFFFFF"/>
              </a:buClr>
              <a:buSzPts val="1600"/>
              <a:buChar char="●"/>
            </a:pPr>
            <a:r>
              <a:rPr lang="en" sz="1600">
                <a:solidFill>
                  <a:srgbClr val="FFFFFF"/>
                </a:solidFill>
              </a:rPr>
              <a:t>Generate excitement</a:t>
            </a:r>
            <a:endParaRPr sz="1600">
              <a:solidFill>
                <a:srgbClr val="FFFFFF"/>
              </a:solidFill>
            </a:endParaRPr>
          </a:p>
          <a:p>
            <a:pPr indent="-330200" lvl="0" marL="457200" rtl="0" algn="l">
              <a:lnSpc>
                <a:spcPct val="200000"/>
              </a:lnSpc>
              <a:spcBef>
                <a:spcPts val="0"/>
              </a:spcBef>
              <a:spcAft>
                <a:spcPts val="0"/>
              </a:spcAft>
              <a:buClr>
                <a:srgbClr val="FFFFFF"/>
              </a:buClr>
              <a:buSzPts val="1600"/>
              <a:buChar char="●"/>
            </a:pPr>
            <a:r>
              <a:rPr lang="en" sz="1600">
                <a:solidFill>
                  <a:srgbClr val="FFFFFF"/>
                </a:solidFill>
              </a:rPr>
              <a:t>Focus on potential, be optimistic</a:t>
            </a:r>
            <a:endParaRPr sz="1600">
              <a:solidFill>
                <a:srgbClr val="FFFFFF"/>
              </a:solidFill>
            </a:endParaRPr>
          </a:p>
        </p:txBody>
      </p:sp>
      <p:cxnSp>
        <p:nvCxnSpPr>
          <p:cNvPr id="157" name="Google Shape;157;p24"/>
          <p:cNvCxnSpPr/>
          <p:nvPr/>
        </p:nvCxnSpPr>
        <p:spPr>
          <a:xfrm>
            <a:off x="488125" y="1124300"/>
            <a:ext cx="699000" cy="0"/>
          </a:xfrm>
          <a:prstGeom prst="straightConnector1">
            <a:avLst/>
          </a:prstGeom>
          <a:noFill/>
          <a:ln cap="flat" cmpd="sng" w="19050">
            <a:solidFill>
              <a:srgbClr val="EC008B"/>
            </a:solidFill>
            <a:prstDash val="solid"/>
            <a:round/>
            <a:headEnd len="med" w="med" type="none"/>
            <a:tailEnd len="med" w="med" type="none"/>
          </a:ln>
        </p:spPr>
      </p:cxnSp>
      <p:pic>
        <p:nvPicPr>
          <p:cNvPr id="158" name="Google Shape;158;p24"/>
          <p:cNvPicPr preferRelativeResize="0"/>
          <p:nvPr/>
        </p:nvPicPr>
        <p:blipFill>
          <a:blip r:embed="rId4">
            <a:alphaModFix/>
          </a:blip>
          <a:stretch>
            <a:fillRect/>
          </a:stretch>
        </p:blipFill>
        <p:spPr>
          <a:xfrm>
            <a:off x="8543851" y="4338518"/>
            <a:ext cx="371550" cy="57638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2" name="Shape 162"/>
        <p:cNvGrpSpPr/>
        <p:nvPr/>
      </p:nvGrpSpPr>
      <p:grpSpPr>
        <a:xfrm>
          <a:off x="0" y="0"/>
          <a:ext cx="0" cy="0"/>
          <a:chOff x="0" y="0"/>
          <a:chExt cx="0" cy="0"/>
        </a:xfrm>
      </p:grpSpPr>
      <p:sp>
        <p:nvSpPr>
          <p:cNvPr id="163" name="Google Shape;163;p25"/>
          <p:cNvSpPr txBox="1"/>
          <p:nvPr>
            <p:ph type="title"/>
          </p:nvPr>
        </p:nvSpPr>
        <p:spPr>
          <a:xfrm>
            <a:off x="340850" y="313875"/>
            <a:ext cx="8363400" cy="7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FFFF"/>
                </a:solidFill>
              </a:rPr>
              <a:t>Winnowing</a:t>
            </a:r>
            <a:endParaRPr b="1" sz="3600">
              <a:solidFill>
                <a:srgbClr val="FFFFFF"/>
              </a:solidFill>
            </a:endParaRPr>
          </a:p>
        </p:txBody>
      </p:sp>
      <p:sp>
        <p:nvSpPr>
          <p:cNvPr id="164" name="Google Shape;164;p25"/>
          <p:cNvSpPr txBox="1"/>
          <p:nvPr>
            <p:ph idx="1" type="body"/>
          </p:nvPr>
        </p:nvSpPr>
        <p:spPr>
          <a:xfrm>
            <a:off x="340850" y="1295950"/>
            <a:ext cx="6719100" cy="3212700"/>
          </a:xfrm>
          <a:prstGeom prst="rect">
            <a:avLst/>
          </a:prstGeom>
        </p:spPr>
        <p:txBody>
          <a:bodyPr anchorCtr="0" anchor="t" bIns="91425" lIns="91425" spcFirstLastPara="1" rIns="91425" wrap="square" tIns="91425">
            <a:noAutofit/>
          </a:bodyPr>
          <a:lstStyle/>
          <a:p>
            <a:pPr indent="-330200" lvl="0" marL="457200" rtl="0" algn="l">
              <a:lnSpc>
                <a:spcPct val="200000"/>
              </a:lnSpc>
              <a:spcBef>
                <a:spcPts val="1000"/>
              </a:spcBef>
              <a:spcAft>
                <a:spcPts val="0"/>
              </a:spcAft>
              <a:buClr>
                <a:srgbClr val="FFFFFF"/>
              </a:buClr>
              <a:buSzPts val="1600"/>
              <a:buChar char="●"/>
            </a:pPr>
            <a:r>
              <a:rPr lang="en" sz="1600">
                <a:solidFill>
                  <a:srgbClr val="FFFFFF"/>
                </a:solidFill>
              </a:rPr>
              <a:t>Done by major stakeholders and managers</a:t>
            </a:r>
            <a:endParaRPr sz="1600">
              <a:solidFill>
                <a:srgbClr val="FFFFFF"/>
              </a:solidFill>
            </a:endParaRPr>
          </a:p>
          <a:p>
            <a:pPr indent="-330200" lvl="0" marL="457200" rtl="0" algn="l">
              <a:lnSpc>
                <a:spcPct val="200000"/>
              </a:lnSpc>
              <a:spcBef>
                <a:spcPts val="0"/>
              </a:spcBef>
              <a:spcAft>
                <a:spcPts val="0"/>
              </a:spcAft>
              <a:buClr>
                <a:srgbClr val="FFFFFF"/>
              </a:buClr>
              <a:buSzPts val="1600"/>
              <a:buChar char="●"/>
            </a:pPr>
            <a:r>
              <a:rPr lang="en" sz="1600">
                <a:solidFill>
                  <a:srgbClr val="FFFFFF"/>
                </a:solidFill>
              </a:rPr>
              <a:t>From pitched ideas, select those to be fully scoped</a:t>
            </a:r>
            <a:endParaRPr sz="1600">
              <a:solidFill>
                <a:srgbClr val="FFFFFF"/>
              </a:solidFill>
            </a:endParaRPr>
          </a:p>
          <a:p>
            <a:pPr indent="-330200" lvl="0" marL="457200" rtl="0" algn="l">
              <a:lnSpc>
                <a:spcPct val="150000"/>
              </a:lnSpc>
              <a:spcBef>
                <a:spcPts val="0"/>
              </a:spcBef>
              <a:spcAft>
                <a:spcPts val="0"/>
              </a:spcAft>
              <a:buClr>
                <a:srgbClr val="FFFFFF"/>
              </a:buClr>
              <a:buSzPts val="1600"/>
              <a:buChar char="●"/>
            </a:pPr>
            <a:r>
              <a:rPr lang="en" sz="1600">
                <a:solidFill>
                  <a:srgbClr val="FFFFFF"/>
                </a:solidFill>
              </a:rPr>
              <a:t>Make sure to incorporate: </a:t>
            </a:r>
            <a:endParaRPr sz="1600">
              <a:solidFill>
                <a:srgbClr val="FFFFFF"/>
              </a:solidFill>
            </a:endParaRPr>
          </a:p>
          <a:p>
            <a:pPr indent="-330200" lvl="1" marL="914400" rtl="0" algn="l">
              <a:lnSpc>
                <a:spcPct val="150000"/>
              </a:lnSpc>
              <a:spcBef>
                <a:spcPts val="0"/>
              </a:spcBef>
              <a:spcAft>
                <a:spcPts val="0"/>
              </a:spcAft>
              <a:buClr>
                <a:srgbClr val="FFFFFF"/>
              </a:buClr>
              <a:buSzPts val="1600"/>
              <a:buChar char="○"/>
            </a:pPr>
            <a:r>
              <a:rPr i="1" lang="en" sz="1600">
                <a:solidFill>
                  <a:srgbClr val="FFFFFF"/>
                </a:solidFill>
              </a:rPr>
              <a:t>Excitement-generating ideas</a:t>
            </a:r>
            <a:endParaRPr i="1" sz="1600">
              <a:solidFill>
                <a:srgbClr val="FFFFFF"/>
              </a:solidFill>
            </a:endParaRPr>
          </a:p>
          <a:p>
            <a:pPr indent="-330200" lvl="1" marL="914400" rtl="0" algn="l">
              <a:lnSpc>
                <a:spcPct val="150000"/>
              </a:lnSpc>
              <a:spcBef>
                <a:spcPts val="0"/>
              </a:spcBef>
              <a:spcAft>
                <a:spcPts val="0"/>
              </a:spcAft>
              <a:buClr>
                <a:srgbClr val="FFFFFF"/>
              </a:buClr>
              <a:buSzPts val="1600"/>
              <a:buChar char="○"/>
            </a:pPr>
            <a:r>
              <a:rPr i="1" lang="en" sz="1600">
                <a:solidFill>
                  <a:srgbClr val="FFFFFF"/>
                </a:solidFill>
              </a:rPr>
              <a:t>“Boring” ideas that are potentially high impact</a:t>
            </a:r>
            <a:endParaRPr i="1" sz="1600">
              <a:solidFill>
                <a:srgbClr val="FFFFFF"/>
              </a:solidFill>
            </a:endParaRPr>
          </a:p>
          <a:p>
            <a:pPr indent="-330200" lvl="1" marL="914400" rtl="0" algn="l">
              <a:lnSpc>
                <a:spcPct val="150000"/>
              </a:lnSpc>
              <a:spcBef>
                <a:spcPts val="0"/>
              </a:spcBef>
              <a:spcAft>
                <a:spcPts val="0"/>
              </a:spcAft>
              <a:buClr>
                <a:srgbClr val="FFFFFF"/>
              </a:buClr>
              <a:buSzPts val="1600"/>
              <a:buChar char="○"/>
            </a:pPr>
            <a:r>
              <a:rPr i="1" lang="en" sz="1600">
                <a:solidFill>
                  <a:srgbClr val="FFFFFF"/>
                </a:solidFill>
              </a:rPr>
              <a:t>Strategic ideas</a:t>
            </a:r>
            <a:endParaRPr i="1" sz="1600">
              <a:solidFill>
                <a:srgbClr val="FFFFFF"/>
              </a:solidFill>
            </a:endParaRPr>
          </a:p>
          <a:p>
            <a:pPr indent="0" lvl="0" marL="0" rtl="0" algn="l">
              <a:lnSpc>
                <a:spcPct val="200000"/>
              </a:lnSpc>
              <a:spcBef>
                <a:spcPts val="1000"/>
              </a:spcBef>
              <a:spcAft>
                <a:spcPts val="0"/>
              </a:spcAft>
              <a:buNone/>
            </a:pPr>
            <a:r>
              <a:t/>
            </a:r>
            <a:endParaRPr sz="1600">
              <a:solidFill>
                <a:srgbClr val="FFFFFF"/>
              </a:solidFill>
            </a:endParaRPr>
          </a:p>
        </p:txBody>
      </p:sp>
      <p:cxnSp>
        <p:nvCxnSpPr>
          <p:cNvPr id="165" name="Google Shape;165;p25"/>
          <p:cNvCxnSpPr/>
          <p:nvPr/>
        </p:nvCxnSpPr>
        <p:spPr>
          <a:xfrm>
            <a:off x="488125" y="1124300"/>
            <a:ext cx="699000" cy="0"/>
          </a:xfrm>
          <a:prstGeom prst="straightConnector1">
            <a:avLst/>
          </a:prstGeom>
          <a:noFill/>
          <a:ln cap="flat" cmpd="sng" w="19050">
            <a:solidFill>
              <a:srgbClr val="EC008B"/>
            </a:solidFill>
            <a:prstDash val="solid"/>
            <a:round/>
            <a:headEnd len="med" w="med" type="none"/>
            <a:tailEnd len="med" w="med" type="none"/>
          </a:ln>
        </p:spPr>
      </p:cxnSp>
      <p:pic>
        <p:nvPicPr>
          <p:cNvPr id="166" name="Google Shape;166;p25"/>
          <p:cNvPicPr preferRelativeResize="0"/>
          <p:nvPr/>
        </p:nvPicPr>
        <p:blipFill>
          <a:blip r:embed="rId4">
            <a:alphaModFix/>
          </a:blip>
          <a:stretch>
            <a:fillRect/>
          </a:stretch>
        </p:blipFill>
        <p:spPr>
          <a:xfrm>
            <a:off x="8543851" y="4338518"/>
            <a:ext cx="371550" cy="57638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0" name="Shape 170"/>
        <p:cNvGrpSpPr/>
        <p:nvPr/>
      </p:nvGrpSpPr>
      <p:grpSpPr>
        <a:xfrm>
          <a:off x="0" y="0"/>
          <a:ext cx="0" cy="0"/>
          <a:chOff x="0" y="0"/>
          <a:chExt cx="0" cy="0"/>
        </a:xfrm>
      </p:grpSpPr>
      <p:sp>
        <p:nvSpPr>
          <p:cNvPr id="171" name="Google Shape;171;p26"/>
          <p:cNvSpPr txBox="1"/>
          <p:nvPr>
            <p:ph type="title"/>
          </p:nvPr>
        </p:nvSpPr>
        <p:spPr>
          <a:xfrm>
            <a:off x="834550" y="1357500"/>
            <a:ext cx="5547000" cy="165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9600">
                <a:solidFill>
                  <a:srgbClr val="FFFFFF"/>
                </a:solidFill>
              </a:rPr>
              <a:t>SCOPE</a:t>
            </a:r>
            <a:endParaRPr b="1" sz="9600">
              <a:solidFill>
                <a:srgbClr val="FFFFFF"/>
              </a:solidFill>
            </a:endParaRPr>
          </a:p>
        </p:txBody>
      </p:sp>
      <p:sp>
        <p:nvSpPr>
          <p:cNvPr id="172" name="Google Shape;172;p26"/>
          <p:cNvSpPr txBox="1"/>
          <p:nvPr>
            <p:ph idx="1" type="body"/>
          </p:nvPr>
        </p:nvSpPr>
        <p:spPr>
          <a:xfrm>
            <a:off x="409775" y="3079075"/>
            <a:ext cx="5810100" cy="831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FFFFFF"/>
                </a:solidFill>
              </a:rPr>
              <a:t>An ounce of scoping is worth a pound of fixing the stuff you broke while you were moving fast</a:t>
            </a:r>
            <a:endParaRPr>
              <a:solidFill>
                <a:srgbClr val="FFFFFF"/>
              </a:solidFill>
            </a:endParaRPr>
          </a:p>
        </p:txBody>
      </p:sp>
      <p:cxnSp>
        <p:nvCxnSpPr>
          <p:cNvPr id="173" name="Google Shape;173;p26"/>
          <p:cNvCxnSpPr/>
          <p:nvPr/>
        </p:nvCxnSpPr>
        <p:spPr>
          <a:xfrm>
            <a:off x="539900" y="1522650"/>
            <a:ext cx="0" cy="1340400"/>
          </a:xfrm>
          <a:prstGeom prst="straightConnector1">
            <a:avLst/>
          </a:prstGeom>
          <a:noFill/>
          <a:ln cap="flat" cmpd="sng" w="38100">
            <a:solidFill>
              <a:srgbClr val="EC008B"/>
            </a:solidFill>
            <a:prstDash val="solid"/>
            <a:round/>
            <a:headEnd len="med" w="med" type="none"/>
            <a:tailEnd len="med" w="med" type="none"/>
          </a:ln>
        </p:spPr>
      </p:cxnSp>
      <p:pic>
        <p:nvPicPr>
          <p:cNvPr id="174" name="Google Shape;174;p26"/>
          <p:cNvPicPr preferRelativeResize="0"/>
          <p:nvPr/>
        </p:nvPicPr>
        <p:blipFill>
          <a:blip r:embed="rId4">
            <a:alphaModFix/>
          </a:blip>
          <a:stretch>
            <a:fillRect/>
          </a:stretch>
        </p:blipFill>
        <p:spPr>
          <a:xfrm>
            <a:off x="8543851" y="4338518"/>
            <a:ext cx="371550" cy="57638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8" name="Shape 178"/>
        <p:cNvGrpSpPr/>
        <p:nvPr/>
      </p:nvGrpSpPr>
      <p:grpSpPr>
        <a:xfrm>
          <a:off x="0" y="0"/>
          <a:ext cx="0" cy="0"/>
          <a:chOff x="0" y="0"/>
          <a:chExt cx="0" cy="0"/>
        </a:xfrm>
      </p:grpSpPr>
      <p:sp>
        <p:nvSpPr>
          <p:cNvPr id="179" name="Google Shape;179;p27"/>
          <p:cNvSpPr/>
          <p:nvPr/>
        </p:nvSpPr>
        <p:spPr>
          <a:xfrm>
            <a:off x="228600" y="1474500"/>
            <a:ext cx="2069100" cy="34404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Montserrat"/>
                <a:ea typeface="Montserrat"/>
                <a:cs typeface="Montserrat"/>
                <a:sym typeface="Montserrat"/>
              </a:rPr>
              <a:t>Technical</a:t>
            </a:r>
            <a:endParaRPr b="1" sz="1800">
              <a:solidFill>
                <a:srgbClr val="FFFFFF"/>
              </a:solidFill>
              <a:latin typeface="Montserrat"/>
              <a:ea typeface="Montserrat"/>
              <a:cs typeface="Montserrat"/>
              <a:sym typeface="Montserrat"/>
            </a:endParaRPr>
          </a:p>
        </p:txBody>
      </p:sp>
      <p:sp>
        <p:nvSpPr>
          <p:cNvPr id="180" name="Google Shape;180;p27"/>
          <p:cNvSpPr/>
          <p:nvPr/>
        </p:nvSpPr>
        <p:spPr>
          <a:xfrm>
            <a:off x="2435282" y="1474500"/>
            <a:ext cx="2069100" cy="34404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Montserrat"/>
                <a:ea typeface="Montserrat"/>
                <a:cs typeface="Montserrat"/>
                <a:sym typeface="Montserrat"/>
              </a:rPr>
              <a:t>Nontechnical</a:t>
            </a:r>
            <a:endParaRPr b="1" sz="1800">
              <a:solidFill>
                <a:srgbClr val="FFFFFF"/>
              </a:solidFill>
              <a:latin typeface="Montserrat"/>
              <a:ea typeface="Montserrat"/>
              <a:cs typeface="Montserrat"/>
              <a:sym typeface="Montserrat"/>
            </a:endParaRPr>
          </a:p>
        </p:txBody>
      </p:sp>
      <p:sp>
        <p:nvSpPr>
          <p:cNvPr id="181" name="Google Shape;181;p27"/>
          <p:cNvSpPr/>
          <p:nvPr/>
        </p:nvSpPr>
        <p:spPr>
          <a:xfrm>
            <a:off x="4641963" y="1474500"/>
            <a:ext cx="2069100" cy="34404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Montserrat"/>
                <a:ea typeface="Montserrat"/>
                <a:cs typeface="Montserrat"/>
                <a:sym typeface="Montserrat"/>
              </a:rPr>
              <a:t>In-Between</a:t>
            </a:r>
            <a:endParaRPr b="1" sz="1800">
              <a:solidFill>
                <a:srgbClr val="FFFFFF"/>
              </a:solidFill>
              <a:latin typeface="Montserrat"/>
              <a:ea typeface="Montserrat"/>
              <a:cs typeface="Montserrat"/>
              <a:sym typeface="Montserrat"/>
            </a:endParaRPr>
          </a:p>
        </p:txBody>
      </p:sp>
      <p:sp>
        <p:nvSpPr>
          <p:cNvPr id="182" name="Google Shape;182;p27"/>
          <p:cNvSpPr txBox="1"/>
          <p:nvPr>
            <p:ph type="title"/>
          </p:nvPr>
        </p:nvSpPr>
        <p:spPr>
          <a:xfrm>
            <a:off x="340850" y="313875"/>
            <a:ext cx="8081100" cy="7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FFFF"/>
                </a:solidFill>
              </a:rPr>
              <a:t>SCOPE</a:t>
            </a:r>
            <a:endParaRPr b="1" sz="3600">
              <a:solidFill>
                <a:srgbClr val="FFFFFF"/>
              </a:solidFill>
            </a:endParaRPr>
          </a:p>
        </p:txBody>
      </p:sp>
      <p:sp>
        <p:nvSpPr>
          <p:cNvPr id="183" name="Google Shape;183;p27"/>
          <p:cNvSpPr/>
          <p:nvPr/>
        </p:nvSpPr>
        <p:spPr>
          <a:xfrm>
            <a:off x="6848658" y="1474500"/>
            <a:ext cx="2069100" cy="3440400"/>
          </a:xfrm>
          <a:prstGeom prst="rect">
            <a:avLst/>
          </a:prstGeom>
          <a:no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999999"/>
                </a:solidFill>
                <a:latin typeface="Montserrat"/>
                <a:ea typeface="Montserrat"/>
                <a:cs typeface="Montserrat"/>
                <a:sym typeface="Montserrat"/>
              </a:rPr>
              <a:t>Document, Share,</a:t>
            </a:r>
            <a:endParaRPr b="1" sz="1800">
              <a:solidFill>
                <a:srgbClr val="999999"/>
              </a:solidFill>
              <a:latin typeface="Montserrat"/>
              <a:ea typeface="Montserrat"/>
              <a:cs typeface="Montserrat"/>
              <a:sym typeface="Montserrat"/>
            </a:endParaRPr>
          </a:p>
          <a:p>
            <a:pPr indent="0" lvl="0" marL="0" rtl="0" algn="ctr">
              <a:spcBef>
                <a:spcPts val="0"/>
              </a:spcBef>
              <a:spcAft>
                <a:spcPts val="0"/>
              </a:spcAft>
              <a:buNone/>
            </a:pPr>
            <a:r>
              <a:rPr b="1" lang="en" sz="1800">
                <a:solidFill>
                  <a:srgbClr val="999999"/>
                </a:solidFill>
                <a:latin typeface="Montserrat"/>
                <a:ea typeface="Montserrat"/>
                <a:cs typeface="Montserrat"/>
                <a:sym typeface="Montserrat"/>
              </a:rPr>
              <a:t>and Save</a:t>
            </a:r>
            <a:endParaRPr b="1" sz="1800">
              <a:solidFill>
                <a:srgbClr val="999999"/>
              </a:solidFill>
              <a:latin typeface="Montserrat"/>
              <a:ea typeface="Montserrat"/>
              <a:cs typeface="Montserrat"/>
              <a:sym typeface="Montserrat"/>
            </a:endParaRPr>
          </a:p>
        </p:txBody>
      </p:sp>
      <p:cxnSp>
        <p:nvCxnSpPr>
          <p:cNvPr id="184" name="Google Shape;184;p27"/>
          <p:cNvCxnSpPr/>
          <p:nvPr/>
        </p:nvCxnSpPr>
        <p:spPr>
          <a:xfrm>
            <a:off x="228600" y="364250"/>
            <a:ext cx="0" cy="677700"/>
          </a:xfrm>
          <a:prstGeom prst="straightConnector1">
            <a:avLst/>
          </a:prstGeom>
          <a:noFill/>
          <a:ln cap="flat" cmpd="sng" w="38100">
            <a:solidFill>
              <a:srgbClr val="EC008B"/>
            </a:solidFill>
            <a:prstDash val="solid"/>
            <a:round/>
            <a:headEnd len="med" w="med" type="none"/>
            <a:tailEnd len="med" w="med" type="none"/>
          </a:ln>
        </p:spPr>
      </p:cxnSp>
      <p:pic>
        <p:nvPicPr>
          <p:cNvPr id="185" name="Google Shape;185;p27"/>
          <p:cNvPicPr preferRelativeResize="0"/>
          <p:nvPr/>
        </p:nvPicPr>
        <p:blipFill>
          <a:blip r:embed="rId4">
            <a:alphaModFix/>
          </a:blip>
          <a:stretch>
            <a:fillRect/>
          </a:stretch>
        </p:blipFill>
        <p:spPr>
          <a:xfrm>
            <a:off x="8543851" y="228593"/>
            <a:ext cx="371550" cy="57638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9" name="Shape 189"/>
        <p:cNvGrpSpPr/>
        <p:nvPr/>
      </p:nvGrpSpPr>
      <p:grpSpPr>
        <a:xfrm>
          <a:off x="0" y="0"/>
          <a:ext cx="0" cy="0"/>
          <a:chOff x="0" y="0"/>
          <a:chExt cx="0" cy="0"/>
        </a:xfrm>
      </p:grpSpPr>
      <p:sp>
        <p:nvSpPr>
          <p:cNvPr id="190" name="Google Shape;190;p28"/>
          <p:cNvSpPr txBox="1"/>
          <p:nvPr>
            <p:ph type="title"/>
          </p:nvPr>
        </p:nvSpPr>
        <p:spPr>
          <a:xfrm>
            <a:off x="340850" y="313875"/>
            <a:ext cx="8481600" cy="7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FFFF"/>
                </a:solidFill>
              </a:rPr>
              <a:t>Technical Scoping</a:t>
            </a:r>
            <a:endParaRPr b="1" sz="3600">
              <a:solidFill>
                <a:srgbClr val="FFFFFF"/>
              </a:solidFill>
            </a:endParaRPr>
          </a:p>
        </p:txBody>
      </p:sp>
      <p:sp>
        <p:nvSpPr>
          <p:cNvPr id="191" name="Google Shape;191;p28"/>
          <p:cNvSpPr txBox="1"/>
          <p:nvPr>
            <p:ph idx="1" type="body"/>
          </p:nvPr>
        </p:nvSpPr>
        <p:spPr>
          <a:xfrm>
            <a:off x="340850" y="1295950"/>
            <a:ext cx="7851300" cy="3438900"/>
          </a:xfrm>
          <a:prstGeom prst="rect">
            <a:avLst/>
          </a:prstGeom>
        </p:spPr>
        <p:txBody>
          <a:bodyPr anchorCtr="0" anchor="t" bIns="91425" lIns="91425" spcFirstLastPara="1" rIns="91425" wrap="square" tIns="91425">
            <a:noAutofit/>
          </a:bodyPr>
          <a:lstStyle/>
          <a:p>
            <a:pPr indent="-330200" lvl="0" marL="457200" rtl="0" algn="l">
              <a:lnSpc>
                <a:spcPct val="200000"/>
              </a:lnSpc>
              <a:spcBef>
                <a:spcPts val="1000"/>
              </a:spcBef>
              <a:spcAft>
                <a:spcPts val="0"/>
              </a:spcAft>
              <a:buClr>
                <a:srgbClr val="FFFFFF"/>
              </a:buClr>
              <a:buSzPts val="1600"/>
              <a:buChar char="●"/>
            </a:pPr>
            <a:r>
              <a:rPr lang="en" sz="1600">
                <a:solidFill>
                  <a:srgbClr val="FFFFFF"/>
                </a:solidFill>
              </a:rPr>
              <a:t>Done by the technical members of the team</a:t>
            </a:r>
            <a:endParaRPr sz="1600">
              <a:solidFill>
                <a:srgbClr val="FFFFFF"/>
              </a:solidFill>
            </a:endParaRPr>
          </a:p>
          <a:p>
            <a:pPr indent="-330200" lvl="0" marL="457200" rtl="0" algn="l">
              <a:lnSpc>
                <a:spcPct val="200000"/>
              </a:lnSpc>
              <a:spcBef>
                <a:spcPts val="0"/>
              </a:spcBef>
              <a:spcAft>
                <a:spcPts val="0"/>
              </a:spcAft>
              <a:buClr>
                <a:srgbClr val="FFFFFF"/>
              </a:buClr>
              <a:buSzPts val="1600"/>
              <a:buChar char="●"/>
            </a:pPr>
            <a:r>
              <a:rPr lang="en" sz="1600">
                <a:solidFill>
                  <a:srgbClr val="FFFFFF"/>
                </a:solidFill>
              </a:rPr>
              <a:t>Beyond the standard technical scoping</a:t>
            </a:r>
            <a:endParaRPr sz="1600">
              <a:solidFill>
                <a:srgbClr val="FFFFFF"/>
              </a:solidFill>
            </a:endParaRPr>
          </a:p>
          <a:p>
            <a:pPr indent="-330200" lvl="0" marL="457200" rtl="0" algn="l">
              <a:lnSpc>
                <a:spcPct val="115000"/>
              </a:lnSpc>
              <a:spcBef>
                <a:spcPts val="0"/>
              </a:spcBef>
              <a:spcAft>
                <a:spcPts val="0"/>
              </a:spcAft>
              <a:buClr>
                <a:srgbClr val="FFFFFF"/>
              </a:buClr>
              <a:buSzPts val="1600"/>
              <a:buChar char="●"/>
            </a:pPr>
            <a:r>
              <a:rPr lang="en" sz="1600">
                <a:solidFill>
                  <a:srgbClr val="FFFFFF"/>
                </a:solidFill>
              </a:rPr>
              <a:t>Data science scoping should lay out potential solution paths, e.g. data science project, and estimates of performance for those paths: </a:t>
            </a:r>
            <a:endParaRPr sz="1600">
              <a:solidFill>
                <a:srgbClr val="FFFFFF"/>
              </a:solidFill>
            </a:endParaRPr>
          </a:p>
          <a:p>
            <a:pPr indent="-317500" lvl="1" marL="914400" rtl="0" algn="l">
              <a:lnSpc>
                <a:spcPct val="150000"/>
              </a:lnSpc>
              <a:spcBef>
                <a:spcPts val="1000"/>
              </a:spcBef>
              <a:spcAft>
                <a:spcPts val="0"/>
              </a:spcAft>
              <a:buClr>
                <a:srgbClr val="FFFFFF"/>
              </a:buClr>
              <a:buSzPts val="1400"/>
              <a:buChar char="○"/>
            </a:pPr>
            <a:r>
              <a:rPr i="1" lang="en">
                <a:solidFill>
                  <a:srgbClr val="FFFFFF"/>
                </a:solidFill>
              </a:rPr>
              <a:t>Not all potential solutions should be data science-y</a:t>
            </a:r>
            <a:endParaRPr i="1">
              <a:solidFill>
                <a:srgbClr val="FFFFFF"/>
              </a:solidFill>
            </a:endParaRPr>
          </a:p>
          <a:p>
            <a:pPr indent="-317500" lvl="1" marL="914400" rtl="0" algn="l">
              <a:lnSpc>
                <a:spcPct val="115000"/>
              </a:lnSpc>
              <a:spcBef>
                <a:spcPts val="0"/>
              </a:spcBef>
              <a:spcAft>
                <a:spcPts val="0"/>
              </a:spcAft>
              <a:buClr>
                <a:srgbClr val="FFFFFF"/>
              </a:buClr>
              <a:buSzPts val="1400"/>
              <a:buChar char="○"/>
            </a:pPr>
            <a:r>
              <a:rPr i="1" lang="en">
                <a:solidFill>
                  <a:srgbClr val="FFFFFF"/>
                </a:solidFill>
              </a:rPr>
              <a:t>Data science solutions should provide reasonable estimates for poor, excellent, and good performance in terms of data science metrics (e.g. accuracy or precision)</a:t>
            </a:r>
            <a:endParaRPr i="1">
              <a:solidFill>
                <a:srgbClr val="FFFFFF"/>
              </a:solidFill>
            </a:endParaRPr>
          </a:p>
        </p:txBody>
      </p:sp>
      <p:cxnSp>
        <p:nvCxnSpPr>
          <p:cNvPr id="192" name="Google Shape;192;p28"/>
          <p:cNvCxnSpPr/>
          <p:nvPr/>
        </p:nvCxnSpPr>
        <p:spPr>
          <a:xfrm>
            <a:off x="488125" y="1124300"/>
            <a:ext cx="699000" cy="0"/>
          </a:xfrm>
          <a:prstGeom prst="straightConnector1">
            <a:avLst/>
          </a:prstGeom>
          <a:noFill/>
          <a:ln cap="flat" cmpd="sng" w="19050">
            <a:solidFill>
              <a:srgbClr val="EC008B"/>
            </a:solidFill>
            <a:prstDash val="solid"/>
            <a:round/>
            <a:headEnd len="med" w="med" type="none"/>
            <a:tailEnd len="med" w="med" type="none"/>
          </a:ln>
        </p:spPr>
      </p:cxnSp>
      <p:pic>
        <p:nvPicPr>
          <p:cNvPr id="193" name="Google Shape;193;p28"/>
          <p:cNvPicPr preferRelativeResize="0"/>
          <p:nvPr/>
        </p:nvPicPr>
        <p:blipFill>
          <a:blip r:embed="rId4">
            <a:alphaModFix/>
          </a:blip>
          <a:stretch>
            <a:fillRect/>
          </a:stretch>
        </p:blipFill>
        <p:spPr>
          <a:xfrm>
            <a:off x="8543851" y="4338518"/>
            <a:ext cx="371550" cy="57638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97" name="Shape 197"/>
        <p:cNvGrpSpPr/>
        <p:nvPr/>
      </p:nvGrpSpPr>
      <p:grpSpPr>
        <a:xfrm>
          <a:off x="0" y="0"/>
          <a:ext cx="0" cy="0"/>
          <a:chOff x="0" y="0"/>
          <a:chExt cx="0" cy="0"/>
        </a:xfrm>
      </p:grpSpPr>
      <p:sp>
        <p:nvSpPr>
          <p:cNvPr id="198" name="Google Shape;198;p29"/>
          <p:cNvSpPr txBox="1"/>
          <p:nvPr>
            <p:ph type="title"/>
          </p:nvPr>
        </p:nvSpPr>
        <p:spPr>
          <a:xfrm>
            <a:off x="340850" y="313875"/>
            <a:ext cx="8481600" cy="7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FFFF"/>
                </a:solidFill>
              </a:rPr>
              <a:t>Nontechnical</a:t>
            </a:r>
            <a:r>
              <a:rPr b="1" lang="en" sz="3600">
                <a:solidFill>
                  <a:srgbClr val="FFFFFF"/>
                </a:solidFill>
              </a:rPr>
              <a:t> Scoping</a:t>
            </a:r>
            <a:endParaRPr b="1" sz="3600">
              <a:solidFill>
                <a:srgbClr val="FFFFFF"/>
              </a:solidFill>
            </a:endParaRPr>
          </a:p>
        </p:txBody>
      </p:sp>
      <p:sp>
        <p:nvSpPr>
          <p:cNvPr id="199" name="Google Shape;199;p29"/>
          <p:cNvSpPr txBox="1"/>
          <p:nvPr>
            <p:ph idx="1" type="body"/>
          </p:nvPr>
        </p:nvSpPr>
        <p:spPr>
          <a:xfrm>
            <a:off x="340850" y="1315525"/>
            <a:ext cx="7974900" cy="3525600"/>
          </a:xfrm>
          <a:prstGeom prst="rect">
            <a:avLst/>
          </a:prstGeom>
        </p:spPr>
        <p:txBody>
          <a:bodyPr anchorCtr="0" anchor="t" bIns="91425" lIns="91425" spcFirstLastPara="1" rIns="91425" wrap="square" tIns="91425">
            <a:noAutofit/>
          </a:bodyPr>
          <a:lstStyle/>
          <a:p>
            <a:pPr indent="-330200" lvl="0" marL="457200" rtl="0" algn="l">
              <a:lnSpc>
                <a:spcPct val="200000"/>
              </a:lnSpc>
              <a:spcBef>
                <a:spcPts val="1000"/>
              </a:spcBef>
              <a:spcAft>
                <a:spcPts val="0"/>
              </a:spcAft>
              <a:buClr>
                <a:srgbClr val="FFFFFF"/>
              </a:buClr>
              <a:buSzPts val="1600"/>
              <a:buChar char="●"/>
            </a:pPr>
            <a:r>
              <a:rPr lang="en" sz="1600">
                <a:solidFill>
                  <a:srgbClr val="FFFFFF"/>
                </a:solidFill>
              </a:rPr>
              <a:t>Performed by managers and stakeholders</a:t>
            </a:r>
            <a:endParaRPr sz="1600">
              <a:solidFill>
                <a:srgbClr val="FFFFFF"/>
              </a:solidFill>
            </a:endParaRPr>
          </a:p>
          <a:p>
            <a:pPr indent="-330200" lvl="0" marL="457200" rtl="0" algn="l">
              <a:lnSpc>
                <a:spcPct val="200000"/>
              </a:lnSpc>
              <a:spcBef>
                <a:spcPts val="0"/>
              </a:spcBef>
              <a:spcAft>
                <a:spcPts val="0"/>
              </a:spcAft>
              <a:buClr>
                <a:srgbClr val="FFFFFF"/>
              </a:buClr>
              <a:buSzPts val="1600"/>
              <a:buChar char="●"/>
            </a:pPr>
            <a:r>
              <a:rPr lang="en" sz="1600">
                <a:solidFill>
                  <a:srgbClr val="FFFFFF"/>
                </a:solidFill>
              </a:rPr>
              <a:t>Identify and document the </a:t>
            </a:r>
            <a:r>
              <a:rPr lang="en" sz="1600" u="sng">
                <a:solidFill>
                  <a:srgbClr val="FFFFFF"/>
                </a:solidFill>
              </a:rPr>
              <a:t>Impact Hypothesis</a:t>
            </a:r>
            <a:endParaRPr sz="1600" u="sng">
              <a:solidFill>
                <a:srgbClr val="FFFFFF"/>
              </a:solidFill>
            </a:endParaRPr>
          </a:p>
          <a:p>
            <a:pPr indent="-330200" lvl="0" marL="457200" rtl="0" algn="l">
              <a:lnSpc>
                <a:spcPct val="115000"/>
              </a:lnSpc>
              <a:spcBef>
                <a:spcPts val="0"/>
              </a:spcBef>
              <a:spcAft>
                <a:spcPts val="0"/>
              </a:spcAft>
              <a:buClr>
                <a:srgbClr val="FFFFFF"/>
              </a:buClr>
              <a:buSzPts val="1600"/>
              <a:buChar char="●"/>
            </a:pPr>
            <a:r>
              <a:rPr lang="en" sz="1600">
                <a:solidFill>
                  <a:srgbClr val="FFFFFF"/>
                </a:solidFill>
              </a:rPr>
              <a:t>Identify all potentially impacted parties, both internal and external:</a:t>
            </a:r>
            <a:r>
              <a:rPr lang="en" sz="1600">
                <a:solidFill>
                  <a:srgbClr val="FFFFFF"/>
                </a:solidFill>
              </a:rPr>
              <a:t> </a:t>
            </a:r>
            <a:endParaRPr sz="1600">
              <a:solidFill>
                <a:srgbClr val="FFFFFF"/>
              </a:solidFill>
            </a:endParaRPr>
          </a:p>
          <a:p>
            <a:pPr indent="-330200" lvl="1" marL="914400" rtl="0" algn="l">
              <a:lnSpc>
                <a:spcPct val="115000"/>
              </a:lnSpc>
              <a:spcBef>
                <a:spcPts val="1000"/>
              </a:spcBef>
              <a:spcAft>
                <a:spcPts val="0"/>
              </a:spcAft>
              <a:buClr>
                <a:srgbClr val="FFFFFF"/>
              </a:buClr>
              <a:buSzPts val="1600"/>
              <a:buChar char="○"/>
            </a:pPr>
            <a:r>
              <a:rPr i="1" lang="en" sz="1600">
                <a:solidFill>
                  <a:srgbClr val="FFFFFF"/>
                </a:solidFill>
              </a:rPr>
              <a:t>E.g. will customer service get a surge of new calls? Will finance need to adjust models for dynamic pricing?</a:t>
            </a:r>
            <a:endParaRPr i="1" sz="1600">
              <a:solidFill>
                <a:srgbClr val="FFFFFF"/>
              </a:solidFill>
            </a:endParaRPr>
          </a:p>
          <a:p>
            <a:pPr indent="-330200" lvl="0" marL="457200" rtl="0" algn="l">
              <a:lnSpc>
                <a:spcPct val="114000"/>
              </a:lnSpc>
              <a:spcBef>
                <a:spcPts val="1000"/>
              </a:spcBef>
              <a:spcAft>
                <a:spcPts val="0"/>
              </a:spcAft>
              <a:buClr>
                <a:srgbClr val="FFFFFF"/>
              </a:buClr>
              <a:buSzPts val="1600"/>
              <a:buChar char="●"/>
            </a:pPr>
            <a:r>
              <a:rPr lang="en" sz="1600">
                <a:solidFill>
                  <a:srgbClr val="FFFFFF"/>
                </a:solidFill>
              </a:rPr>
              <a:t>Identify positive and negative impacts of success, as well as positive and negative impacts of failure</a:t>
            </a:r>
            <a:endParaRPr sz="1600">
              <a:solidFill>
                <a:srgbClr val="FFFFFF"/>
              </a:solidFill>
            </a:endParaRPr>
          </a:p>
          <a:p>
            <a:pPr indent="-330200" lvl="0" marL="457200" marR="0" rtl="0" algn="l">
              <a:lnSpc>
                <a:spcPct val="200000"/>
              </a:lnSpc>
              <a:spcBef>
                <a:spcPts val="1600"/>
              </a:spcBef>
              <a:spcAft>
                <a:spcPts val="0"/>
              </a:spcAft>
              <a:buClr>
                <a:srgbClr val="FFFFFF"/>
              </a:buClr>
              <a:buSzPts val="1600"/>
              <a:buChar char="●"/>
            </a:pPr>
            <a:r>
              <a:rPr lang="en" sz="1600">
                <a:solidFill>
                  <a:srgbClr val="FFFFFF"/>
                </a:solidFill>
              </a:rPr>
              <a:t>Define Success</a:t>
            </a:r>
            <a:endParaRPr sz="1600">
              <a:solidFill>
                <a:srgbClr val="FFFFFF"/>
              </a:solidFill>
            </a:endParaRPr>
          </a:p>
          <a:p>
            <a:pPr indent="0" lvl="0" marL="0" rtl="0" algn="l">
              <a:lnSpc>
                <a:spcPct val="200000"/>
              </a:lnSpc>
              <a:spcBef>
                <a:spcPts val="1000"/>
              </a:spcBef>
              <a:spcAft>
                <a:spcPts val="0"/>
              </a:spcAft>
              <a:buNone/>
            </a:pPr>
            <a:r>
              <a:t/>
            </a:r>
            <a:endParaRPr sz="1600">
              <a:solidFill>
                <a:srgbClr val="FFFFFF"/>
              </a:solidFill>
            </a:endParaRPr>
          </a:p>
        </p:txBody>
      </p:sp>
      <p:cxnSp>
        <p:nvCxnSpPr>
          <p:cNvPr id="200" name="Google Shape;200;p29"/>
          <p:cNvCxnSpPr/>
          <p:nvPr/>
        </p:nvCxnSpPr>
        <p:spPr>
          <a:xfrm>
            <a:off x="488125" y="1124300"/>
            <a:ext cx="699000" cy="0"/>
          </a:xfrm>
          <a:prstGeom prst="straightConnector1">
            <a:avLst/>
          </a:prstGeom>
          <a:noFill/>
          <a:ln cap="flat" cmpd="sng" w="19050">
            <a:solidFill>
              <a:srgbClr val="EC008B"/>
            </a:solidFill>
            <a:prstDash val="solid"/>
            <a:round/>
            <a:headEnd len="med" w="med" type="none"/>
            <a:tailEnd len="med" w="med" type="none"/>
          </a:ln>
        </p:spPr>
      </p:cxnSp>
      <p:pic>
        <p:nvPicPr>
          <p:cNvPr id="201" name="Google Shape;201;p29"/>
          <p:cNvPicPr preferRelativeResize="0"/>
          <p:nvPr/>
        </p:nvPicPr>
        <p:blipFill>
          <a:blip r:embed="rId4">
            <a:alphaModFix/>
          </a:blip>
          <a:stretch>
            <a:fillRect/>
          </a:stretch>
        </p:blipFill>
        <p:spPr>
          <a:xfrm>
            <a:off x="8543851" y="4338518"/>
            <a:ext cx="371550" cy="57638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05" name="Shape 205"/>
        <p:cNvGrpSpPr/>
        <p:nvPr/>
      </p:nvGrpSpPr>
      <p:grpSpPr>
        <a:xfrm>
          <a:off x="0" y="0"/>
          <a:ext cx="0" cy="0"/>
          <a:chOff x="0" y="0"/>
          <a:chExt cx="0" cy="0"/>
        </a:xfrm>
      </p:grpSpPr>
      <p:sp>
        <p:nvSpPr>
          <p:cNvPr id="206" name="Google Shape;206;p30"/>
          <p:cNvSpPr txBox="1"/>
          <p:nvPr>
            <p:ph type="title"/>
          </p:nvPr>
        </p:nvSpPr>
        <p:spPr>
          <a:xfrm>
            <a:off x="340850" y="313875"/>
            <a:ext cx="8481600" cy="7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FFFF"/>
                </a:solidFill>
              </a:rPr>
              <a:t>Somewhere In-Between</a:t>
            </a:r>
            <a:r>
              <a:rPr b="1" lang="en" sz="3600">
                <a:solidFill>
                  <a:srgbClr val="FFFFFF"/>
                </a:solidFill>
              </a:rPr>
              <a:t> Scoping</a:t>
            </a:r>
            <a:endParaRPr b="1" sz="3600">
              <a:solidFill>
                <a:srgbClr val="FFFFFF"/>
              </a:solidFill>
            </a:endParaRPr>
          </a:p>
        </p:txBody>
      </p:sp>
      <p:sp>
        <p:nvSpPr>
          <p:cNvPr id="207" name="Google Shape;207;p30"/>
          <p:cNvSpPr txBox="1"/>
          <p:nvPr>
            <p:ph idx="1" type="body"/>
          </p:nvPr>
        </p:nvSpPr>
        <p:spPr>
          <a:xfrm>
            <a:off x="340850" y="1219750"/>
            <a:ext cx="7462500" cy="37929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1000"/>
              </a:spcBef>
              <a:spcAft>
                <a:spcPts val="0"/>
              </a:spcAft>
              <a:buClr>
                <a:srgbClr val="FFFFFF"/>
              </a:buClr>
              <a:buSzPts val="1600"/>
              <a:buChar char="●"/>
            </a:pPr>
            <a:r>
              <a:rPr lang="en" sz="1600">
                <a:solidFill>
                  <a:srgbClr val="FFFFFF"/>
                </a:solidFill>
              </a:rPr>
              <a:t>This is a balance of analysis, data science, and business knowledge</a:t>
            </a:r>
            <a:endParaRPr sz="1600">
              <a:solidFill>
                <a:srgbClr val="FFFFFF"/>
              </a:solidFill>
            </a:endParaRPr>
          </a:p>
          <a:p>
            <a:pPr indent="-330200" lvl="0" marL="457200" rtl="0" algn="l">
              <a:lnSpc>
                <a:spcPct val="115000"/>
              </a:lnSpc>
              <a:spcBef>
                <a:spcPts val="1000"/>
              </a:spcBef>
              <a:spcAft>
                <a:spcPts val="0"/>
              </a:spcAft>
              <a:buClr>
                <a:srgbClr val="FFFFFF"/>
              </a:buClr>
              <a:buSzPts val="1600"/>
              <a:buChar char="●"/>
            </a:pPr>
            <a:r>
              <a:rPr lang="en" sz="1600">
                <a:solidFill>
                  <a:srgbClr val="FFFFFF"/>
                </a:solidFill>
              </a:rPr>
              <a:t>Working collaboratively, you should</a:t>
            </a:r>
            <a:r>
              <a:rPr lang="en" sz="1600">
                <a:solidFill>
                  <a:srgbClr val="FFFFFF"/>
                </a:solidFill>
              </a:rPr>
              <a:t>:</a:t>
            </a:r>
            <a:endParaRPr sz="1600">
              <a:solidFill>
                <a:srgbClr val="FFFFFF"/>
              </a:solidFill>
            </a:endParaRPr>
          </a:p>
          <a:p>
            <a:pPr indent="0" lvl="0" marL="0" rtl="0" algn="l">
              <a:lnSpc>
                <a:spcPct val="115000"/>
              </a:lnSpc>
              <a:spcBef>
                <a:spcPts val="1000"/>
              </a:spcBef>
              <a:spcAft>
                <a:spcPts val="0"/>
              </a:spcAft>
              <a:buNone/>
            </a:pPr>
            <a:r>
              <a:rPr lang="en" sz="1600">
                <a:solidFill>
                  <a:srgbClr val="FFFFFF"/>
                </a:solidFill>
              </a:rPr>
              <a:t> </a:t>
            </a:r>
            <a:endParaRPr sz="1600">
              <a:solidFill>
                <a:srgbClr val="FFFFFF"/>
              </a:solidFill>
            </a:endParaRPr>
          </a:p>
          <a:p>
            <a:pPr indent="0" lvl="0" marL="0" rtl="0" algn="l">
              <a:lnSpc>
                <a:spcPct val="115000"/>
              </a:lnSpc>
              <a:spcBef>
                <a:spcPts val="2200"/>
              </a:spcBef>
              <a:spcAft>
                <a:spcPts val="0"/>
              </a:spcAft>
              <a:buNone/>
            </a:pPr>
            <a:r>
              <a:t/>
            </a:r>
            <a:endParaRPr b="1" i="1" sz="1400">
              <a:solidFill>
                <a:srgbClr val="FFFFFF"/>
              </a:solidFill>
            </a:endParaRPr>
          </a:p>
          <a:p>
            <a:pPr indent="0" lvl="0" marL="0" rtl="0" algn="l">
              <a:lnSpc>
                <a:spcPct val="115000"/>
              </a:lnSpc>
              <a:spcBef>
                <a:spcPts val="2200"/>
              </a:spcBef>
              <a:spcAft>
                <a:spcPts val="0"/>
              </a:spcAft>
              <a:buNone/>
            </a:pPr>
            <a:r>
              <a:t/>
            </a:r>
            <a:endParaRPr b="1" i="1" sz="1400">
              <a:solidFill>
                <a:srgbClr val="FFFFFF"/>
              </a:solidFill>
            </a:endParaRPr>
          </a:p>
          <a:p>
            <a:pPr indent="-330200" lvl="0" marL="457200" rtl="0" algn="l">
              <a:lnSpc>
                <a:spcPct val="115000"/>
              </a:lnSpc>
              <a:spcBef>
                <a:spcPts val="1000"/>
              </a:spcBef>
              <a:spcAft>
                <a:spcPts val="1000"/>
              </a:spcAft>
              <a:buClr>
                <a:srgbClr val="FFFFFF"/>
              </a:buClr>
              <a:buSzPts val="1600"/>
              <a:buChar char="●"/>
            </a:pPr>
            <a:r>
              <a:rPr lang="en" sz="1600">
                <a:solidFill>
                  <a:srgbClr val="FFFFFF"/>
                </a:solidFill>
              </a:rPr>
              <a:t>And </a:t>
            </a:r>
            <a:r>
              <a:rPr b="1" lang="en" sz="1600">
                <a:solidFill>
                  <a:srgbClr val="FFFFFF"/>
                </a:solidFill>
              </a:rPr>
              <a:t>size the business impact driven by reasonable performance</a:t>
            </a:r>
            <a:r>
              <a:rPr lang="en" sz="1600">
                <a:solidFill>
                  <a:srgbClr val="FFFFFF"/>
                </a:solidFill>
              </a:rPr>
              <a:t> of a data science solution</a:t>
            </a:r>
            <a:endParaRPr sz="1600">
              <a:solidFill>
                <a:srgbClr val="FFFFFF"/>
              </a:solidFill>
            </a:endParaRPr>
          </a:p>
        </p:txBody>
      </p:sp>
      <p:sp>
        <p:nvSpPr>
          <p:cNvPr id="208" name="Google Shape;208;p30"/>
          <p:cNvSpPr txBox="1"/>
          <p:nvPr>
            <p:ph idx="1" type="body"/>
          </p:nvPr>
        </p:nvSpPr>
        <p:spPr>
          <a:xfrm>
            <a:off x="4345300" y="2286850"/>
            <a:ext cx="3086100" cy="1658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i="1" lang="en" sz="1400">
                <a:solidFill>
                  <a:srgbClr val="FFFFFF"/>
                </a:solidFill>
              </a:rPr>
              <a:t>Identify</a:t>
            </a:r>
            <a:endParaRPr b="1" i="1" sz="1400">
              <a:solidFill>
                <a:srgbClr val="FFFFFF"/>
              </a:solidFill>
            </a:endParaRPr>
          </a:p>
          <a:p>
            <a:pPr indent="-317500" lvl="0" marL="457200" rtl="0" algn="l">
              <a:lnSpc>
                <a:spcPct val="115000"/>
              </a:lnSpc>
              <a:spcBef>
                <a:spcPts val="0"/>
              </a:spcBef>
              <a:spcAft>
                <a:spcPts val="0"/>
              </a:spcAft>
              <a:buClr>
                <a:srgbClr val="FFFFFF"/>
              </a:buClr>
              <a:buSzPts val="1400"/>
              <a:buChar char="●"/>
            </a:pPr>
            <a:r>
              <a:rPr i="1" lang="en" sz="1400">
                <a:solidFill>
                  <a:srgbClr val="FFFFFF"/>
                </a:solidFill>
              </a:rPr>
              <a:t>The status quo</a:t>
            </a:r>
            <a:endParaRPr i="1" sz="1400">
              <a:solidFill>
                <a:srgbClr val="FFFFFF"/>
              </a:solidFill>
            </a:endParaRPr>
          </a:p>
          <a:p>
            <a:pPr indent="-317500" lvl="0" marL="457200" rtl="0" algn="l">
              <a:lnSpc>
                <a:spcPct val="115000"/>
              </a:lnSpc>
              <a:spcBef>
                <a:spcPts val="0"/>
              </a:spcBef>
              <a:spcAft>
                <a:spcPts val="0"/>
              </a:spcAft>
              <a:buClr>
                <a:srgbClr val="FFFFFF"/>
              </a:buClr>
              <a:buSzPts val="1400"/>
              <a:buChar char="●"/>
            </a:pPr>
            <a:r>
              <a:rPr i="1" lang="en" sz="1400">
                <a:solidFill>
                  <a:srgbClr val="FFFFFF"/>
                </a:solidFill>
              </a:rPr>
              <a:t>The unknowns</a:t>
            </a:r>
            <a:endParaRPr i="1" sz="1400">
              <a:solidFill>
                <a:srgbClr val="FFFFFF"/>
              </a:solidFill>
            </a:endParaRPr>
          </a:p>
        </p:txBody>
      </p:sp>
      <p:cxnSp>
        <p:nvCxnSpPr>
          <p:cNvPr id="209" name="Google Shape;209;p30"/>
          <p:cNvCxnSpPr/>
          <p:nvPr/>
        </p:nvCxnSpPr>
        <p:spPr>
          <a:xfrm>
            <a:off x="488125" y="1124300"/>
            <a:ext cx="699000" cy="0"/>
          </a:xfrm>
          <a:prstGeom prst="straightConnector1">
            <a:avLst/>
          </a:prstGeom>
          <a:noFill/>
          <a:ln cap="flat" cmpd="sng" w="19050">
            <a:solidFill>
              <a:srgbClr val="EC008B"/>
            </a:solidFill>
            <a:prstDash val="solid"/>
            <a:round/>
            <a:headEnd len="med" w="med" type="none"/>
            <a:tailEnd len="med" w="med" type="none"/>
          </a:ln>
        </p:spPr>
      </p:cxnSp>
      <p:sp>
        <p:nvSpPr>
          <p:cNvPr id="210" name="Google Shape;210;p30"/>
          <p:cNvSpPr txBox="1"/>
          <p:nvPr>
            <p:ph idx="1" type="body"/>
          </p:nvPr>
        </p:nvSpPr>
        <p:spPr>
          <a:xfrm>
            <a:off x="1187125" y="2286850"/>
            <a:ext cx="3603000" cy="13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1400">
                <a:solidFill>
                  <a:schemeClr val="lt1"/>
                </a:solidFill>
              </a:rPr>
              <a:t>Size</a:t>
            </a:r>
            <a:endParaRPr b="1" i="1" sz="1400">
              <a:solidFill>
                <a:schemeClr val="lt1"/>
              </a:solidFill>
            </a:endParaRPr>
          </a:p>
          <a:p>
            <a:pPr indent="-317500" lvl="0" marL="457200" rtl="0" algn="l">
              <a:spcBef>
                <a:spcPts val="0"/>
              </a:spcBef>
              <a:spcAft>
                <a:spcPts val="0"/>
              </a:spcAft>
              <a:buClr>
                <a:schemeClr val="lt1"/>
              </a:buClr>
              <a:buSzPts val="1400"/>
              <a:buChar char="●"/>
            </a:pPr>
            <a:r>
              <a:rPr i="1" lang="en" sz="1400">
                <a:solidFill>
                  <a:schemeClr val="lt1"/>
                </a:solidFill>
              </a:rPr>
              <a:t>Obstacle or Opportunity</a:t>
            </a:r>
            <a:endParaRPr i="1" sz="1400">
              <a:solidFill>
                <a:schemeClr val="lt1"/>
              </a:solidFill>
            </a:endParaRPr>
          </a:p>
          <a:p>
            <a:pPr indent="-317500" lvl="0" marL="457200" rtl="0" algn="l">
              <a:spcBef>
                <a:spcPts val="0"/>
              </a:spcBef>
              <a:spcAft>
                <a:spcPts val="0"/>
              </a:spcAft>
              <a:buClr>
                <a:schemeClr val="lt1"/>
              </a:buClr>
              <a:buSzPts val="1400"/>
              <a:buChar char="●"/>
            </a:pPr>
            <a:r>
              <a:rPr i="1" lang="en" sz="1400">
                <a:solidFill>
                  <a:schemeClr val="lt1"/>
                </a:solidFill>
              </a:rPr>
              <a:t>The costs to failure types</a:t>
            </a:r>
            <a:endParaRPr i="1" sz="1400">
              <a:solidFill>
                <a:schemeClr val="lt1"/>
              </a:solidFill>
            </a:endParaRPr>
          </a:p>
          <a:p>
            <a:pPr indent="-317500" lvl="0" marL="457200" rtl="0" algn="l">
              <a:spcBef>
                <a:spcPts val="0"/>
              </a:spcBef>
              <a:spcAft>
                <a:spcPts val="0"/>
              </a:spcAft>
              <a:buClr>
                <a:schemeClr val="lt1"/>
              </a:buClr>
              <a:buSzPts val="1400"/>
              <a:buChar char="●"/>
            </a:pPr>
            <a:r>
              <a:rPr i="1" lang="en" sz="1400">
                <a:solidFill>
                  <a:schemeClr val="lt1"/>
                </a:solidFill>
              </a:rPr>
              <a:t>The benefits of success types</a:t>
            </a:r>
            <a:endParaRPr b="1" i="1" sz="1400">
              <a:solidFill>
                <a:srgbClr val="FFFFFF"/>
              </a:solidFill>
            </a:endParaRPr>
          </a:p>
        </p:txBody>
      </p:sp>
      <p:pic>
        <p:nvPicPr>
          <p:cNvPr id="211" name="Google Shape;211;p30"/>
          <p:cNvPicPr preferRelativeResize="0"/>
          <p:nvPr/>
        </p:nvPicPr>
        <p:blipFill>
          <a:blip r:embed="rId4">
            <a:alphaModFix/>
          </a:blip>
          <a:stretch>
            <a:fillRect/>
          </a:stretch>
        </p:blipFill>
        <p:spPr>
          <a:xfrm>
            <a:off x="8543851" y="4338518"/>
            <a:ext cx="371550" cy="57638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15" name="Shape 215"/>
        <p:cNvGrpSpPr/>
        <p:nvPr/>
      </p:nvGrpSpPr>
      <p:grpSpPr>
        <a:xfrm>
          <a:off x="0" y="0"/>
          <a:ext cx="0" cy="0"/>
          <a:chOff x="0" y="0"/>
          <a:chExt cx="0" cy="0"/>
        </a:xfrm>
      </p:grpSpPr>
      <p:sp>
        <p:nvSpPr>
          <p:cNvPr id="216" name="Google Shape;216;p31"/>
          <p:cNvSpPr txBox="1"/>
          <p:nvPr>
            <p:ph type="title"/>
          </p:nvPr>
        </p:nvSpPr>
        <p:spPr>
          <a:xfrm>
            <a:off x="340850" y="313875"/>
            <a:ext cx="8481600" cy="15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FFFF"/>
                </a:solidFill>
              </a:rPr>
              <a:t>Somewhere In-Between Scoping:</a:t>
            </a:r>
            <a:endParaRPr b="1" sz="3600">
              <a:solidFill>
                <a:srgbClr val="FFFFFF"/>
              </a:solidFill>
            </a:endParaRPr>
          </a:p>
          <a:p>
            <a:pPr indent="0" lvl="0" marL="0" rtl="0" algn="l">
              <a:spcBef>
                <a:spcPts val="0"/>
              </a:spcBef>
              <a:spcAft>
                <a:spcPts val="0"/>
              </a:spcAft>
              <a:buNone/>
            </a:pPr>
            <a:r>
              <a:rPr b="1" lang="en" sz="3600">
                <a:solidFill>
                  <a:srgbClr val="FFFFFF"/>
                </a:solidFill>
              </a:rPr>
              <a:t>Example</a:t>
            </a:r>
            <a:endParaRPr b="1" sz="3600">
              <a:solidFill>
                <a:srgbClr val="FFFFFF"/>
              </a:solidFill>
            </a:endParaRPr>
          </a:p>
        </p:txBody>
      </p:sp>
      <p:sp>
        <p:nvSpPr>
          <p:cNvPr id="217" name="Google Shape;217;p31"/>
          <p:cNvSpPr txBox="1"/>
          <p:nvPr>
            <p:ph idx="1" type="body"/>
          </p:nvPr>
        </p:nvSpPr>
        <p:spPr>
          <a:xfrm>
            <a:off x="340850" y="1759200"/>
            <a:ext cx="8418900" cy="32319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sz="1600">
                <a:solidFill>
                  <a:srgbClr val="FFFFFF"/>
                </a:solidFill>
              </a:rPr>
              <a:t>Example: Introduce Customer Service Chatbot</a:t>
            </a:r>
            <a:endParaRPr sz="1600">
              <a:solidFill>
                <a:srgbClr val="FFFFFF"/>
              </a:solidFill>
            </a:endParaRPr>
          </a:p>
          <a:p>
            <a:pPr indent="-330200" lvl="0" marL="457200" rtl="0" algn="l">
              <a:lnSpc>
                <a:spcPct val="115000"/>
              </a:lnSpc>
              <a:spcBef>
                <a:spcPts val="1000"/>
              </a:spcBef>
              <a:spcAft>
                <a:spcPts val="0"/>
              </a:spcAft>
              <a:buClr>
                <a:srgbClr val="FFFFFF"/>
              </a:buClr>
              <a:buSzPts val="1600"/>
              <a:buChar char="●"/>
            </a:pPr>
            <a:r>
              <a:rPr i="1" lang="en" sz="1600">
                <a:solidFill>
                  <a:srgbClr val="FFFFFF"/>
                </a:solidFill>
              </a:rPr>
              <a:t>The Obstacle or Opportunity: X number of CS issues per month can be answered by FAQs</a:t>
            </a:r>
            <a:endParaRPr i="1" sz="1600">
              <a:solidFill>
                <a:srgbClr val="FFFFFF"/>
              </a:solidFill>
            </a:endParaRPr>
          </a:p>
          <a:p>
            <a:pPr indent="-330200" lvl="0" marL="457200" rtl="0" algn="l">
              <a:lnSpc>
                <a:spcPct val="114000"/>
              </a:lnSpc>
              <a:spcBef>
                <a:spcPts val="600"/>
              </a:spcBef>
              <a:spcAft>
                <a:spcPts val="0"/>
              </a:spcAft>
              <a:buClr>
                <a:srgbClr val="FFFFFF"/>
              </a:buClr>
              <a:buSzPts val="1600"/>
              <a:buChar char="●"/>
            </a:pPr>
            <a:r>
              <a:rPr i="1" lang="en" sz="1600">
                <a:solidFill>
                  <a:srgbClr val="FFFFFF"/>
                </a:solidFill>
              </a:rPr>
              <a:t>The costs to failure types:  Lost high LTV customer $, lost low LTV customer $</a:t>
            </a:r>
            <a:endParaRPr i="1" sz="1600">
              <a:solidFill>
                <a:srgbClr val="FFFFFF"/>
              </a:solidFill>
            </a:endParaRPr>
          </a:p>
          <a:p>
            <a:pPr indent="-330200" lvl="0" marL="457200" rtl="0" algn="l">
              <a:lnSpc>
                <a:spcPct val="114000"/>
              </a:lnSpc>
              <a:spcBef>
                <a:spcPts val="600"/>
              </a:spcBef>
              <a:spcAft>
                <a:spcPts val="0"/>
              </a:spcAft>
              <a:buClr>
                <a:srgbClr val="FFFFFF"/>
              </a:buClr>
              <a:buSzPts val="1600"/>
              <a:buChar char="●"/>
            </a:pPr>
            <a:r>
              <a:rPr i="1" lang="en" sz="1600">
                <a:solidFill>
                  <a:srgbClr val="FFFFFF"/>
                </a:solidFill>
              </a:rPr>
              <a:t>The benefits of success types: $ in personnel costs at A, B, C% capture of X</a:t>
            </a:r>
            <a:endParaRPr i="1" sz="1600">
              <a:solidFill>
                <a:srgbClr val="FFFFFF"/>
              </a:solidFill>
            </a:endParaRPr>
          </a:p>
          <a:p>
            <a:pPr indent="-330200" lvl="0" marL="457200" rtl="0" algn="l">
              <a:lnSpc>
                <a:spcPct val="114000"/>
              </a:lnSpc>
              <a:spcBef>
                <a:spcPts val="600"/>
              </a:spcBef>
              <a:spcAft>
                <a:spcPts val="0"/>
              </a:spcAft>
              <a:buClr>
                <a:srgbClr val="FFFFFF"/>
              </a:buClr>
              <a:buSzPts val="1600"/>
              <a:buChar char="●"/>
            </a:pPr>
            <a:r>
              <a:rPr i="1" lang="en" sz="1600">
                <a:solidFill>
                  <a:srgbClr val="FFFFFF"/>
                </a:solidFill>
              </a:rPr>
              <a:t>The status quo: Direct all CS issues to humans</a:t>
            </a:r>
            <a:endParaRPr i="1" sz="1600">
              <a:solidFill>
                <a:srgbClr val="FFFFFF"/>
              </a:solidFill>
            </a:endParaRPr>
          </a:p>
          <a:p>
            <a:pPr indent="-330200" lvl="0" marL="457200" rtl="0" algn="l">
              <a:lnSpc>
                <a:spcPct val="114000"/>
              </a:lnSpc>
              <a:spcBef>
                <a:spcPts val="600"/>
              </a:spcBef>
              <a:spcAft>
                <a:spcPts val="0"/>
              </a:spcAft>
              <a:buClr>
                <a:srgbClr val="FFFFFF"/>
              </a:buClr>
              <a:buSzPts val="1600"/>
              <a:buChar char="●"/>
            </a:pPr>
            <a:r>
              <a:rPr i="1" lang="en" sz="1600">
                <a:solidFill>
                  <a:srgbClr val="FFFFFF"/>
                </a:solidFill>
              </a:rPr>
              <a:t>The unknowns: How well can we identify relevant FAQ, customers’ preference to human interaction, effectiveness of FAQs</a:t>
            </a:r>
            <a:endParaRPr i="1" sz="1600">
              <a:solidFill>
                <a:srgbClr val="FFFFFF"/>
              </a:solidFill>
            </a:endParaRPr>
          </a:p>
          <a:p>
            <a:pPr indent="-330200" lvl="0" marL="457200" rtl="0" algn="l">
              <a:lnSpc>
                <a:spcPct val="114000"/>
              </a:lnSpc>
              <a:spcBef>
                <a:spcPts val="600"/>
              </a:spcBef>
              <a:spcAft>
                <a:spcPts val="0"/>
              </a:spcAft>
              <a:buClr>
                <a:srgbClr val="FFFFFF"/>
              </a:buClr>
              <a:buSzPts val="1600"/>
              <a:buChar char="●"/>
            </a:pPr>
            <a:r>
              <a:rPr i="1" lang="en" sz="1600">
                <a:solidFill>
                  <a:srgbClr val="FFFFFF"/>
                </a:solidFill>
              </a:rPr>
              <a:t>...</a:t>
            </a:r>
            <a:endParaRPr i="1" sz="1600">
              <a:solidFill>
                <a:srgbClr val="FFFFFF"/>
              </a:solidFill>
            </a:endParaRPr>
          </a:p>
        </p:txBody>
      </p:sp>
      <p:cxnSp>
        <p:nvCxnSpPr>
          <p:cNvPr id="218" name="Google Shape;218;p31"/>
          <p:cNvCxnSpPr/>
          <p:nvPr/>
        </p:nvCxnSpPr>
        <p:spPr>
          <a:xfrm>
            <a:off x="488125" y="1657700"/>
            <a:ext cx="699000" cy="0"/>
          </a:xfrm>
          <a:prstGeom prst="straightConnector1">
            <a:avLst/>
          </a:prstGeom>
          <a:noFill/>
          <a:ln cap="flat" cmpd="sng" w="19050">
            <a:solidFill>
              <a:srgbClr val="EC008B"/>
            </a:solidFill>
            <a:prstDash val="solid"/>
            <a:round/>
            <a:headEnd len="med" w="med" type="none"/>
            <a:tailEnd len="med" w="med" type="none"/>
          </a:ln>
        </p:spPr>
      </p:cxnSp>
      <p:pic>
        <p:nvPicPr>
          <p:cNvPr id="219" name="Google Shape;219;p31"/>
          <p:cNvPicPr preferRelativeResize="0"/>
          <p:nvPr/>
        </p:nvPicPr>
        <p:blipFill>
          <a:blip r:embed="rId4">
            <a:alphaModFix/>
          </a:blip>
          <a:stretch>
            <a:fillRect/>
          </a:stretch>
        </p:blipFill>
        <p:spPr>
          <a:xfrm>
            <a:off x="8543851" y="4338518"/>
            <a:ext cx="371550" cy="57638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64" name="Google Shape;64;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65" name="Google Shape;65;p14"/>
          <p:cNvPicPr preferRelativeResize="0"/>
          <p:nvPr/>
        </p:nvPicPr>
        <p:blipFill>
          <a:blip r:embed="rId3">
            <a:alphaModFix/>
          </a:blip>
          <a:stretch>
            <a:fillRect/>
          </a:stretch>
        </p:blipFill>
        <p:spPr>
          <a:xfrm>
            <a:off x="-171100" y="0"/>
            <a:ext cx="9828384" cy="5143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23" name="Shape 223"/>
        <p:cNvGrpSpPr/>
        <p:nvPr/>
      </p:nvGrpSpPr>
      <p:grpSpPr>
        <a:xfrm>
          <a:off x="0" y="0"/>
          <a:ext cx="0" cy="0"/>
          <a:chOff x="0" y="0"/>
          <a:chExt cx="0" cy="0"/>
        </a:xfrm>
      </p:grpSpPr>
      <p:sp>
        <p:nvSpPr>
          <p:cNvPr id="224" name="Google Shape;224;p32"/>
          <p:cNvSpPr txBox="1"/>
          <p:nvPr>
            <p:ph type="title"/>
          </p:nvPr>
        </p:nvSpPr>
        <p:spPr>
          <a:xfrm>
            <a:off x="340850" y="313875"/>
            <a:ext cx="8481600" cy="15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FFFF"/>
                </a:solidFill>
              </a:rPr>
              <a:t>Somewhere In-Between Scoping:</a:t>
            </a:r>
            <a:endParaRPr b="1" sz="3600">
              <a:solidFill>
                <a:srgbClr val="FFFFFF"/>
              </a:solidFill>
            </a:endParaRPr>
          </a:p>
          <a:p>
            <a:pPr indent="0" lvl="0" marL="0" rtl="0" algn="l">
              <a:spcBef>
                <a:spcPts val="0"/>
              </a:spcBef>
              <a:spcAft>
                <a:spcPts val="0"/>
              </a:spcAft>
              <a:buNone/>
            </a:pPr>
            <a:r>
              <a:rPr b="1" lang="en" sz="3600">
                <a:solidFill>
                  <a:srgbClr val="FFFFFF"/>
                </a:solidFill>
              </a:rPr>
              <a:t>Example</a:t>
            </a:r>
            <a:endParaRPr b="1" sz="3600">
              <a:solidFill>
                <a:srgbClr val="FFFFFF"/>
              </a:solidFill>
            </a:endParaRPr>
          </a:p>
        </p:txBody>
      </p:sp>
      <p:sp>
        <p:nvSpPr>
          <p:cNvPr id="225" name="Google Shape;225;p32"/>
          <p:cNvSpPr txBox="1"/>
          <p:nvPr>
            <p:ph idx="1" type="body"/>
          </p:nvPr>
        </p:nvSpPr>
        <p:spPr>
          <a:xfrm>
            <a:off x="340850" y="1759200"/>
            <a:ext cx="8418900" cy="32319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sz="1600">
                <a:solidFill>
                  <a:srgbClr val="FFFFFF"/>
                </a:solidFill>
              </a:rPr>
              <a:t>Example: Introduce Customer Service Chatbot (</a:t>
            </a:r>
            <a:r>
              <a:rPr i="1" lang="en" sz="1600">
                <a:solidFill>
                  <a:srgbClr val="FFFFFF"/>
                </a:solidFill>
              </a:rPr>
              <a:t>continued</a:t>
            </a:r>
            <a:r>
              <a:rPr lang="en" sz="1600">
                <a:solidFill>
                  <a:srgbClr val="FFFFFF"/>
                </a:solidFill>
              </a:rPr>
              <a:t>)</a:t>
            </a:r>
            <a:endParaRPr sz="1600">
              <a:solidFill>
                <a:schemeClr val="lt1"/>
              </a:solidFill>
            </a:endParaRPr>
          </a:p>
          <a:p>
            <a:pPr indent="-330200" lvl="1" marL="914400" rtl="0" algn="l">
              <a:lnSpc>
                <a:spcPct val="114000"/>
              </a:lnSpc>
              <a:spcBef>
                <a:spcPts val="1000"/>
              </a:spcBef>
              <a:spcAft>
                <a:spcPts val="0"/>
              </a:spcAft>
              <a:buClr>
                <a:schemeClr val="lt1"/>
              </a:buClr>
              <a:buSzPts val="1600"/>
              <a:buChar char="○"/>
            </a:pPr>
            <a:r>
              <a:rPr lang="en" sz="1600">
                <a:solidFill>
                  <a:schemeClr val="lt1"/>
                </a:solidFill>
              </a:rPr>
              <a:t>Size the business impact that reasonable performance of data science solution would have:</a:t>
            </a:r>
            <a:endParaRPr sz="1600">
              <a:solidFill>
                <a:schemeClr val="lt1"/>
              </a:solidFill>
            </a:endParaRPr>
          </a:p>
          <a:p>
            <a:pPr indent="-330200" lvl="2" marL="1371600" rtl="0" algn="l">
              <a:lnSpc>
                <a:spcPct val="114000"/>
              </a:lnSpc>
              <a:spcBef>
                <a:spcPts val="1000"/>
              </a:spcBef>
              <a:spcAft>
                <a:spcPts val="0"/>
              </a:spcAft>
              <a:buClr>
                <a:schemeClr val="lt1"/>
              </a:buClr>
              <a:buSzPts val="1600"/>
              <a:buChar char="■"/>
            </a:pPr>
            <a:r>
              <a:rPr lang="en" sz="1600">
                <a:solidFill>
                  <a:schemeClr val="lt1"/>
                </a:solidFill>
              </a:rPr>
              <a:t>Capture Y% of X relevant CS issues</a:t>
            </a:r>
            <a:endParaRPr sz="1600">
              <a:solidFill>
                <a:schemeClr val="lt1"/>
              </a:solidFill>
            </a:endParaRPr>
          </a:p>
          <a:p>
            <a:pPr indent="-330200" lvl="2" marL="1371600" rtl="0" algn="l">
              <a:lnSpc>
                <a:spcPct val="114000"/>
              </a:lnSpc>
              <a:spcBef>
                <a:spcPts val="1000"/>
              </a:spcBef>
              <a:spcAft>
                <a:spcPts val="0"/>
              </a:spcAft>
              <a:buClr>
                <a:schemeClr val="lt1"/>
              </a:buClr>
              <a:buSzPts val="1600"/>
              <a:buChar char="■"/>
            </a:pPr>
            <a:r>
              <a:rPr lang="en" sz="1600">
                <a:solidFill>
                  <a:schemeClr val="lt1"/>
                </a:solidFill>
              </a:rPr>
              <a:t>Incorrectly capture Z% of other CS issues</a:t>
            </a:r>
            <a:endParaRPr sz="1600">
              <a:solidFill>
                <a:schemeClr val="lt1"/>
              </a:solidFill>
            </a:endParaRPr>
          </a:p>
          <a:p>
            <a:pPr indent="-330200" lvl="2" marL="1371600" rtl="0" algn="l">
              <a:lnSpc>
                <a:spcPct val="114000"/>
              </a:lnSpc>
              <a:spcBef>
                <a:spcPts val="1000"/>
              </a:spcBef>
              <a:spcAft>
                <a:spcPts val="0"/>
              </a:spcAft>
              <a:buClr>
                <a:schemeClr val="lt1"/>
              </a:buClr>
              <a:buSzPts val="1600"/>
              <a:buChar char="■"/>
            </a:pPr>
            <a:r>
              <a:rPr lang="en" sz="1600">
                <a:solidFill>
                  <a:schemeClr val="lt1"/>
                </a:solidFill>
              </a:rPr>
              <a:t>Results in $$ saved in personnel costs</a:t>
            </a:r>
            <a:endParaRPr sz="1600">
              <a:solidFill>
                <a:schemeClr val="lt1"/>
              </a:solidFill>
            </a:endParaRPr>
          </a:p>
          <a:p>
            <a:pPr indent="-330200" lvl="2" marL="1371600" rtl="0" algn="l">
              <a:lnSpc>
                <a:spcPct val="114000"/>
              </a:lnSpc>
              <a:spcBef>
                <a:spcPts val="1000"/>
              </a:spcBef>
              <a:spcAft>
                <a:spcPts val="0"/>
              </a:spcAft>
              <a:buClr>
                <a:schemeClr val="lt1"/>
              </a:buClr>
              <a:buSzPts val="1600"/>
              <a:buChar char="■"/>
            </a:pPr>
            <a:r>
              <a:rPr lang="en" sz="1600">
                <a:solidFill>
                  <a:schemeClr val="lt1"/>
                </a:solidFill>
              </a:rPr>
              <a:t>Results in $$ risked in customer retention</a:t>
            </a:r>
            <a:endParaRPr sz="1600">
              <a:solidFill>
                <a:schemeClr val="lt1"/>
              </a:solidFill>
            </a:endParaRPr>
          </a:p>
        </p:txBody>
      </p:sp>
      <p:cxnSp>
        <p:nvCxnSpPr>
          <p:cNvPr id="226" name="Google Shape;226;p32"/>
          <p:cNvCxnSpPr/>
          <p:nvPr/>
        </p:nvCxnSpPr>
        <p:spPr>
          <a:xfrm>
            <a:off x="488125" y="1657700"/>
            <a:ext cx="699000" cy="0"/>
          </a:xfrm>
          <a:prstGeom prst="straightConnector1">
            <a:avLst/>
          </a:prstGeom>
          <a:noFill/>
          <a:ln cap="flat" cmpd="sng" w="19050">
            <a:solidFill>
              <a:srgbClr val="EC008B"/>
            </a:solidFill>
            <a:prstDash val="solid"/>
            <a:round/>
            <a:headEnd len="med" w="med" type="none"/>
            <a:tailEnd len="med" w="med" type="none"/>
          </a:ln>
        </p:spPr>
      </p:cxnSp>
      <p:pic>
        <p:nvPicPr>
          <p:cNvPr id="227" name="Google Shape;227;p32"/>
          <p:cNvPicPr preferRelativeResize="0"/>
          <p:nvPr/>
        </p:nvPicPr>
        <p:blipFill>
          <a:blip r:embed="rId4">
            <a:alphaModFix/>
          </a:blip>
          <a:stretch>
            <a:fillRect/>
          </a:stretch>
        </p:blipFill>
        <p:spPr>
          <a:xfrm>
            <a:off x="8543851" y="4338518"/>
            <a:ext cx="371550" cy="57638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31" name="Shape 231"/>
        <p:cNvGrpSpPr/>
        <p:nvPr/>
      </p:nvGrpSpPr>
      <p:grpSpPr>
        <a:xfrm>
          <a:off x="0" y="0"/>
          <a:ext cx="0" cy="0"/>
          <a:chOff x="0" y="0"/>
          <a:chExt cx="0" cy="0"/>
        </a:xfrm>
      </p:grpSpPr>
      <p:sp>
        <p:nvSpPr>
          <p:cNvPr id="232" name="Google Shape;232;p33"/>
          <p:cNvSpPr txBox="1"/>
          <p:nvPr>
            <p:ph type="title"/>
          </p:nvPr>
        </p:nvSpPr>
        <p:spPr>
          <a:xfrm>
            <a:off x="340850" y="313875"/>
            <a:ext cx="8081100" cy="7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FFFF"/>
                </a:solidFill>
              </a:rPr>
              <a:t>Document, Share, &amp; Save</a:t>
            </a:r>
            <a:endParaRPr b="1" sz="3600">
              <a:solidFill>
                <a:srgbClr val="FFFFFF"/>
              </a:solidFill>
            </a:endParaRPr>
          </a:p>
        </p:txBody>
      </p:sp>
      <p:sp>
        <p:nvSpPr>
          <p:cNvPr id="233" name="Google Shape;233;p33"/>
          <p:cNvSpPr txBox="1"/>
          <p:nvPr>
            <p:ph idx="1" type="body"/>
          </p:nvPr>
        </p:nvSpPr>
        <p:spPr>
          <a:xfrm>
            <a:off x="340850" y="1226625"/>
            <a:ext cx="7779000" cy="3269100"/>
          </a:xfrm>
          <a:prstGeom prst="rect">
            <a:avLst/>
          </a:prstGeom>
        </p:spPr>
        <p:txBody>
          <a:bodyPr anchorCtr="0" anchor="t" bIns="91425" lIns="91425" spcFirstLastPara="1" rIns="91425" wrap="square" tIns="91425">
            <a:noAutofit/>
          </a:bodyPr>
          <a:lstStyle/>
          <a:p>
            <a:pPr indent="-330200" lvl="0" marL="457200" rtl="0" algn="l">
              <a:lnSpc>
                <a:spcPct val="200000"/>
              </a:lnSpc>
              <a:spcBef>
                <a:spcPts val="1000"/>
              </a:spcBef>
              <a:spcAft>
                <a:spcPts val="0"/>
              </a:spcAft>
              <a:buClr>
                <a:srgbClr val="FFFFFF"/>
              </a:buClr>
              <a:buSzPts val="1600"/>
              <a:buChar char="●"/>
            </a:pPr>
            <a:r>
              <a:rPr lang="en" sz="1600">
                <a:solidFill>
                  <a:srgbClr val="FFFFFF"/>
                </a:solidFill>
              </a:rPr>
              <a:t>Scoping takes a long time</a:t>
            </a:r>
            <a:endParaRPr sz="1600">
              <a:solidFill>
                <a:srgbClr val="FFFFFF"/>
              </a:solidFill>
            </a:endParaRPr>
          </a:p>
          <a:p>
            <a:pPr indent="-330200" lvl="0" marL="457200" rtl="0" algn="l">
              <a:lnSpc>
                <a:spcPct val="115000"/>
              </a:lnSpc>
              <a:spcBef>
                <a:spcPts val="0"/>
              </a:spcBef>
              <a:spcAft>
                <a:spcPts val="0"/>
              </a:spcAft>
              <a:buClr>
                <a:srgbClr val="FFFFFF"/>
              </a:buClr>
              <a:buSzPts val="1600"/>
              <a:buChar char="●"/>
            </a:pPr>
            <a:r>
              <a:rPr lang="en" sz="1600">
                <a:solidFill>
                  <a:srgbClr val="FFFFFF"/>
                </a:solidFill>
              </a:rPr>
              <a:t>The world changes, obstacles go away, resources open up, and infrastructure is built</a:t>
            </a:r>
            <a:endParaRPr sz="1600">
              <a:solidFill>
                <a:srgbClr val="FFFFFF"/>
              </a:solidFill>
            </a:endParaRPr>
          </a:p>
          <a:p>
            <a:pPr indent="-330200" lvl="0" marL="457200" rtl="0" algn="l">
              <a:lnSpc>
                <a:spcPct val="200000"/>
              </a:lnSpc>
              <a:spcBef>
                <a:spcPts val="1600"/>
              </a:spcBef>
              <a:spcAft>
                <a:spcPts val="0"/>
              </a:spcAft>
              <a:buClr>
                <a:srgbClr val="FFFFFF"/>
              </a:buClr>
              <a:buSzPts val="1600"/>
              <a:buChar char="●"/>
            </a:pPr>
            <a:r>
              <a:rPr lang="en" sz="1600">
                <a:solidFill>
                  <a:srgbClr val="FFFFFF"/>
                </a:solidFill>
              </a:rPr>
              <a:t>Projects may become possible or preferable that previously weren’t</a:t>
            </a:r>
            <a:endParaRPr sz="1600">
              <a:solidFill>
                <a:srgbClr val="FFFFFF"/>
              </a:solidFill>
            </a:endParaRPr>
          </a:p>
          <a:p>
            <a:pPr indent="-330200" lvl="0" marL="457200" rtl="0" algn="l">
              <a:lnSpc>
                <a:spcPct val="200000"/>
              </a:lnSpc>
              <a:spcBef>
                <a:spcPts val="0"/>
              </a:spcBef>
              <a:spcAft>
                <a:spcPts val="0"/>
              </a:spcAft>
              <a:buClr>
                <a:srgbClr val="FFFFFF"/>
              </a:buClr>
              <a:buSzPts val="1600"/>
              <a:buChar char="●"/>
            </a:pPr>
            <a:r>
              <a:rPr lang="en" sz="1600">
                <a:solidFill>
                  <a:srgbClr val="FFFFFF"/>
                </a:solidFill>
              </a:rPr>
              <a:t>Don’t redo the scoping that doesn’t need to be redone</a:t>
            </a:r>
            <a:endParaRPr sz="1600">
              <a:solidFill>
                <a:srgbClr val="FFFFFF"/>
              </a:solidFill>
            </a:endParaRPr>
          </a:p>
          <a:p>
            <a:pPr indent="-330200" lvl="0" marL="457200" rtl="0" algn="l">
              <a:lnSpc>
                <a:spcPct val="200000"/>
              </a:lnSpc>
              <a:spcBef>
                <a:spcPts val="0"/>
              </a:spcBef>
              <a:spcAft>
                <a:spcPts val="0"/>
              </a:spcAft>
              <a:buClr>
                <a:srgbClr val="FFFFFF"/>
              </a:buClr>
              <a:buSzPts val="1600"/>
              <a:buChar char="●"/>
            </a:pPr>
            <a:r>
              <a:rPr lang="en" sz="1600">
                <a:solidFill>
                  <a:srgbClr val="FFFFFF"/>
                </a:solidFill>
              </a:rPr>
              <a:t>Do redo the scoping that does need to be done</a:t>
            </a:r>
            <a:endParaRPr sz="1600">
              <a:solidFill>
                <a:srgbClr val="FFFFFF"/>
              </a:solidFill>
            </a:endParaRPr>
          </a:p>
        </p:txBody>
      </p:sp>
      <p:cxnSp>
        <p:nvCxnSpPr>
          <p:cNvPr id="234" name="Google Shape;234;p33"/>
          <p:cNvCxnSpPr/>
          <p:nvPr/>
        </p:nvCxnSpPr>
        <p:spPr>
          <a:xfrm>
            <a:off x="488125" y="1124300"/>
            <a:ext cx="699000" cy="0"/>
          </a:xfrm>
          <a:prstGeom prst="straightConnector1">
            <a:avLst/>
          </a:prstGeom>
          <a:noFill/>
          <a:ln cap="flat" cmpd="sng" w="19050">
            <a:solidFill>
              <a:srgbClr val="EC008B"/>
            </a:solidFill>
            <a:prstDash val="solid"/>
            <a:round/>
            <a:headEnd len="med" w="med" type="none"/>
            <a:tailEnd len="med" w="med" type="none"/>
          </a:ln>
        </p:spPr>
      </p:cxnSp>
      <p:pic>
        <p:nvPicPr>
          <p:cNvPr id="235" name="Google Shape;235;p33"/>
          <p:cNvPicPr preferRelativeResize="0"/>
          <p:nvPr/>
        </p:nvPicPr>
        <p:blipFill>
          <a:blip r:embed="rId4">
            <a:alphaModFix/>
          </a:blip>
          <a:stretch>
            <a:fillRect/>
          </a:stretch>
        </p:blipFill>
        <p:spPr>
          <a:xfrm>
            <a:off x="8543851" y="4338518"/>
            <a:ext cx="371550" cy="57638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39" name="Shape 239"/>
        <p:cNvGrpSpPr/>
        <p:nvPr/>
      </p:nvGrpSpPr>
      <p:grpSpPr>
        <a:xfrm>
          <a:off x="0" y="0"/>
          <a:ext cx="0" cy="0"/>
          <a:chOff x="0" y="0"/>
          <a:chExt cx="0" cy="0"/>
        </a:xfrm>
      </p:grpSpPr>
      <p:sp>
        <p:nvSpPr>
          <p:cNvPr id="240" name="Google Shape;240;p34"/>
          <p:cNvSpPr txBox="1"/>
          <p:nvPr>
            <p:ph type="title"/>
          </p:nvPr>
        </p:nvSpPr>
        <p:spPr>
          <a:xfrm>
            <a:off x="834550" y="1357500"/>
            <a:ext cx="5547000" cy="165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9600">
                <a:solidFill>
                  <a:srgbClr val="FFFFFF"/>
                </a:solidFill>
              </a:rPr>
              <a:t>PLAN</a:t>
            </a:r>
            <a:endParaRPr b="1" sz="9600">
              <a:solidFill>
                <a:srgbClr val="FFFFFF"/>
              </a:solidFill>
            </a:endParaRPr>
          </a:p>
        </p:txBody>
      </p:sp>
      <p:sp>
        <p:nvSpPr>
          <p:cNvPr id="241" name="Google Shape;241;p34"/>
          <p:cNvSpPr txBox="1"/>
          <p:nvPr>
            <p:ph idx="1" type="body"/>
          </p:nvPr>
        </p:nvSpPr>
        <p:spPr>
          <a:xfrm>
            <a:off x="409775" y="3079075"/>
            <a:ext cx="5454900" cy="831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FFFFFF"/>
                </a:solidFill>
              </a:rPr>
              <a:t>Like mapping a road trip for a destination that’s going to change</a:t>
            </a:r>
            <a:endParaRPr>
              <a:solidFill>
                <a:srgbClr val="FFFFFF"/>
              </a:solidFill>
            </a:endParaRPr>
          </a:p>
        </p:txBody>
      </p:sp>
      <p:cxnSp>
        <p:nvCxnSpPr>
          <p:cNvPr id="242" name="Google Shape;242;p34"/>
          <p:cNvCxnSpPr/>
          <p:nvPr/>
        </p:nvCxnSpPr>
        <p:spPr>
          <a:xfrm>
            <a:off x="539900" y="1522650"/>
            <a:ext cx="0" cy="1340400"/>
          </a:xfrm>
          <a:prstGeom prst="straightConnector1">
            <a:avLst/>
          </a:prstGeom>
          <a:noFill/>
          <a:ln cap="flat" cmpd="sng" w="38100">
            <a:solidFill>
              <a:srgbClr val="EC008B"/>
            </a:solidFill>
            <a:prstDash val="solid"/>
            <a:round/>
            <a:headEnd len="med" w="med" type="none"/>
            <a:tailEnd len="med" w="med" type="none"/>
          </a:ln>
        </p:spPr>
      </p:cxnSp>
      <p:pic>
        <p:nvPicPr>
          <p:cNvPr id="243" name="Google Shape;243;p34"/>
          <p:cNvPicPr preferRelativeResize="0"/>
          <p:nvPr/>
        </p:nvPicPr>
        <p:blipFill>
          <a:blip r:embed="rId4">
            <a:alphaModFix/>
          </a:blip>
          <a:stretch>
            <a:fillRect/>
          </a:stretch>
        </p:blipFill>
        <p:spPr>
          <a:xfrm>
            <a:off x="8543851" y="4338518"/>
            <a:ext cx="371550" cy="57638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47" name="Shape 247"/>
        <p:cNvGrpSpPr/>
        <p:nvPr/>
      </p:nvGrpSpPr>
      <p:grpSpPr>
        <a:xfrm>
          <a:off x="0" y="0"/>
          <a:ext cx="0" cy="0"/>
          <a:chOff x="0" y="0"/>
          <a:chExt cx="0" cy="0"/>
        </a:xfrm>
      </p:grpSpPr>
      <p:sp>
        <p:nvSpPr>
          <p:cNvPr id="248" name="Google Shape;248;p35"/>
          <p:cNvSpPr/>
          <p:nvPr/>
        </p:nvSpPr>
        <p:spPr>
          <a:xfrm>
            <a:off x="228600" y="1474500"/>
            <a:ext cx="2069100" cy="34404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Montserrat"/>
                <a:ea typeface="Montserrat"/>
                <a:cs typeface="Montserrat"/>
                <a:sym typeface="Montserrat"/>
              </a:rPr>
              <a:t>Plot</a:t>
            </a:r>
            <a:endParaRPr b="1" sz="1800">
              <a:solidFill>
                <a:srgbClr val="FFFFFF"/>
              </a:solidFill>
              <a:latin typeface="Montserrat"/>
              <a:ea typeface="Montserrat"/>
              <a:cs typeface="Montserrat"/>
              <a:sym typeface="Montserrat"/>
            </a:endParaRPr>
          </a:p>
        </p:txBody>
      </p:sp>
      <p:sp>
        <p:nvSpPr>
          <p:cNvPr id="249" name="Google Shape;249;p35"/>
          <p:cNvSpPr/>
          <p:nvPr/>
        </p:nvSpPr>
        <p:spPr>
          <a:xfrm>
            <a:off x="2435282" y="1474500"/>
            <a:ext cx="2069100" cy="34404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Montserrat"/>
                <a:ea typeface="Montserrat"/>
                <a:cs typeface="Montserrat"/>
                <a:sym typeface="Montserrat"/>
              </a:rPr>
              <a:t>Path</a:t>
            </a:r>
            <a:endParaRPr b="1" sz="1800">
              <a:solidFill>
                <a:srgbClr val="FFFFFF"/>
              </a:solidFill>
              <a:latin typeface="Montserrat"/>
              <a:ea typeface="Montserrat"/>
              <a:cs typeface="Montserrat"/>
              <a:sym typeface="Montserrat"/>
            </a:endParaRPr>
          </a:p>
        </p:txBody>
      </p:sp>
      <p:sp>
        <p:nvSpPr>
          <p:cNvPr id="250" name="Google Shape;250;p35"/>
          <p:cNvSpPr/>
          <p:nvPr/>
        </p:nvSpPr>
        <p:spPr>
          <a:xfrm>
            <a:off x="4641963" y="1474500"/>
            <a:ext cx="2069100" cy="34404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Montserrat"/>
                <a:ea typeface="Montserrat"/>
                <a:cs typeface="Montserrat"/>
                <a:sym typeface="Montserrat"/>
              </a:rPr>
              <a:t>Select</a:t>
            </a:r>
            <a:endParaRPr b="1" sz="1800">
              <a:solidFill>
                <a:srgbClr val="FFFFFF"/>
              </a:solidFill>
              <a:latin typeface="Montserrat"/>
              <a:ea typeface="Montserrat"/>
              <a:cs typeface="Montserrat"/>
              <a:sym typeface="Montserrat"/>
            </a:endParaRPr>
          </a:p>
        </p:txBody>
      </p:sp>
      <p:sp>
        <p:nvSpPr>
          <p:cNvPr id="251" name="Google Shape;251;p35"/>
          <p:cNvSpPr txBox="1"/>
          <p:nvPr>
            <p:ph type="title"/>
          </p:nvPr>
        </p:nvSpPr>
        <p:spPr>
          <a:xfrm>
            <a:off x="340850" y="313875"/>
            <a:ext cx="8081100" cy="7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FFFF"/>
                </a:solidFill>
              </a:rPr>
              <a:t>PLAN</a:t>
            </a:r>
            <a:endParaRPr b="1" sz="3600">
              <a:solidFill>
                <a:srgbClr val="FFFFFF"/>
              </a:solidFill>
            </a:endParaRPr>
          </a:p>
        </p:txBody>
      </p:sp>
      <p:sp>
        <p:nvSpPr>
          <p:cNvPr id="252" name="Google Shape;252;p35"/>
          <p:cNvSpPr/>
          <p:nvPr/>
        </p:nvSpPr>
        <p:spPr>
          <a:xfrm>
            <a:off x="6848658" y="1474500"/>
            <a:ext cx="2069100" cy="3440400"/>
          </a:xfrm>
          <a:prstGeom prst="rect">
            <a:avLst/>
          </a:prstGeom>
          <a:no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B7B7B7"/>
                </a:solidFill>
                <a:latin typeface="Montserrat"/>
                <a:ea typeface="Montserrat"/>
                <a:cs typeface="Montserrat"/>
                <a:sym typeface="Montserrat"/>
              </a:rPr>
              <a:t>Document, Share,</a:t>
            </a:r>
            <a:endParaRPr b="1" sz="1800">
              <a:solidFill>
                <a:srgbClr val="B7B7B7"/>
              </a:solidFill>
              <a:latin typeface="Montserrat"/>
              <a:ea typeface="Montserrat"/>
              <a:cs typeface="Montserrat"/>
              <a:sym typeface="Montserrat"/>
            </a:endParaRPr>
          </a:p>
          <a:p>
            <a:pPr indent="0" lvl="0" marL="0" rtl="0" algn="ctr">
              <a:spcBef>
                <a:spcPts val="0"/>
              </a:spcBef>
              <a:spcAft>
                <a:spcPts val="0"/>
              </a:spcAft>
              <a:buNone/>
            </a:pPr>
            <a:r>
              <a:rPr b="1" lang="en" sz="1800">
                <a:solidFill>
                  <a:srgbClr val="B7B7B7"/>
                </a:solidFill>
                <a:latin typeface="Montserrat"/>
                <a:ea typeface="Montserrat"/>
                <a:cs typeface="Montserrat"/>
                <a:sym typeface="Montserrat"/>
              </a:rPr>
              <a:t>and Save</a:t>
            </a:r>
            <a:endParaRPr b="1" sz="1800">
              <a:solidFill>
                <a:srgbClr val="B7B7B7"/>
              </a:solidFill>
              <a:latin typeface="Montserrat"/>
              <a:ea typeface="Montserrat"/>
              <a:cs typeface="Montserrat"/>
              <a:sym typeface="Montserrat"/>
            </a:endParaRPr>
          </a:p>
        </p:txBody>
      </p:sp>
      <p:cxnSp>
        <p:nvCxnSpPr>
          <p:cNvPr id="253" name="Google Shape;253;p35"/>
          <p:cNvCxnSpPr/>
          <p:nvPr/>
        </p:nvCxnSpPr>
        <p:spPr>
          <a:xfrm>
            <a:off x="228600" y="364250"/>
            <a:ext cx="0" cy="677700"/>
          </a:xfrm>
          <a:prstGeom prst="straightConnector1">
            <a:avLst/>
          </a:prstGeom>
          <a:noFill/>
          <a:ln cap="flat" cmpd="sng" w="38100">
            <a:solidFill>
              <a:srgbClr val="EC008B"/>
            </a:solidFill>
            <a:prstDash val="solid"/>
            <a:round/>
            <a:headEnd len="med" w="med" type="none"/>
            <a:tailEnd len="med" w="med" type="none"/>
          </a:ln>
        </p:spPr>
      </p:cxnSp>
      <p:pic>
        <p:nvPicPr>
          <p:cNvPr id="254" name="Google Shape;254;p35"/>
          <p:cNvPicPr preferRelativeResize="0"/>
          <p:nvPr/>
        </p:nvPicPr>
        <p:blipFill>
          <a:blip r:embed="rId4">
            <a:alphaModFix/>
          </a:blip>
          <a:stretch>
            <a:fillRect/>
          </a:stretch>
        </p:blipFill>
        <p:spPr>
          <a:xfrm>
            <a:off x="8543851" y="228593"/>
            <a:ext cx="371550" cy="57638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58" name="Shape 258"/>
        <p:cNvGrpSpPr/>
        <p:nvPr/>
      </p:nvGrpSpPr>
      <p:grpSpPr>
        <a:xfrm>
          <a:off x="0" y="0"/>
          <a:ext cx="0" cy="0"/>
          <a:chOff x="0" y="0"/>
          <a:chExt cx="0" cy="0"/>
        </a:xfrm>
      </p:grpSpPr>
      <p:sp>
        <p:nvSpPr>
          <p:cNvPr id="259" name="Google Shape;259;p36"/>
          <p:cNvSpPr txBox="1"/>
          <p:nvPr>
            <p:ph type="title"/>
          </p:nvPr>
        </p:nvSpPr>
        <p:spPr>
          <a:xfrm>
            <a:off x="340850" y="313875"/>
            <a:ext cx="8081100" cy="7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FFFF"/>
                </a:solidFill>
              </a:rPr>
              <a:t>Plot</a:t>
            </a:r>
            <a:endParaRPr b="1" sz="3600">
              <a:solidFill>
                <a:srgbClr val="FFFFFF"/>
              </a:solidFill>
            </a:endParaRPr>
          </a:p>
        </p:txBody>
      </p:sp>
      <p:cxnSp>
        <p:nvCxnSpPr>
          <p:cNvPr id="260" name="Google Shape;260;p36"/>
          <p:cNvCxnSpPr/>
          <p:nvPr/>
        </p:nvCxnSpPr>
        <p:spPr>
          <a:xfrm>
            <a:off x="488125" y="1124300"/>
            <a:ext cx="699000" cy="0"/>
          </a:xfrm>
          <a:prstGeom prst="straightConnector1">
            <a:avLst/>
          </a:prstGeom>
          <a:noFill/>
          <a:ln cap="flat" cmpd="sng" w="19050">
            <a:solidFill>
              <a:srgbClr val="EC008B"/>
            </a:solidFill>
            <a:prstDash val="solid"/>
            <a:round/>
            <a:headEnd len="med" w="med" type="none"/>
            <a:tailEnd len="med" w="med" type="none"/>
          </a:ln>
        </p:spPr>
      </p:cxnSp>
      <p:sp>
        <p:nvSpPr>
          <p:cNvPr id="261" name="Google Shape;261;p36"/>
          <p:cNvSpPr txBox="1"/>
          <p:nvPr>
            <p:ph idx="1" type="body"/>
          </p:nvPr>
        </p:nvSpPr>
        <p:spPr>
          <a:xfrm>
            <a:off x="340850" y="1226625"/>
            <a:ext cx="7779000" cy="3269100"/>
          </a:xfrm>
          <a:prstGeom prst="rect">
            <a:avLst/>
          </a:prstGeom>
        </p:spPr>
        <p:txBody>
          <a:bodyPr anchorCtr="0" anchor="t" bIns="91425" lIns="91425" spcFirstLastPara="1" rIns="91425" wrap="square" tIns="91425">
            <a:noAutofit/>
          </a:bodyPr>
          <a:lstStyle/>
          <a:p>
            <a:pPr indent="-330200" lvl="0" marL="457200" rtl="0" algn="l">
              <a:lnSpc>
                <a:spcPct val="200000"/>
              </a:lnSpc>
              <a:spcBef>
                <a:spcPts val="1000"/>
              </a:spcBef>
              <a:spcAft>
                <a:spcPts val="0"/>
              </a:spcAft>
              <a:buClr>
                <a:srgbClr val="FFFFFF"/>
              </a:buClr>
              <a:buSzPts val="1600"/>
              <a:buChar char="●"/>
            </a:pPr>
            <a:r>
              <a:rPr lang="en" sz="1600">
                <a:solidFill>
                  <a:srgbClr val="FFFFFF"/>
                </a:solidFill>
              </a:rPr>
              <a:t>X: Cost - With a range</a:t>
            </a:r>
            <a:endParaRPr sz="1600">
              <a:solidFill>
                <a:srgbClr val="FFFFFF"/>
              </a:solidFill>
            </a:endParaRPr>
          </a:p>
          <a:p>
            <a:pPr indent="-330200" lvl="0" marL="457200" rtl="0" algn="l">
              <a:lnSpc>
                <a:spcPct val="200000"/>
              </a:lnSpc>
              <a:spcBef>
                <a:spcPts val="0"/>
              </a:spcBef>
              <a:spcAft>
                <a:spcPts val="0"/>
              </a:spcAft>
              <a:buClr>
                <a:srgbClr val="FFFFFF"/>
              </a:buClr>
              <a:buSzPts val="1600"/>
              <a:buChar char="●"/>
            </a:pPr>
            <a:r>
              <a:rPr lang="en" sz="1600">
                <a:solidFill>
                  <a:srgbClr val="FFFFFF"/>
                </a:solidFill>
              </a:rPr>
              <a:t>Y: Benefit - With a range</a:t>
            </a:r>
            <a:endParaRPr sz="1600">
              <a:solidFill>
                <a:srgbClr val="FFFFFF"/>
              </a:solidFill>
            </a:endParaRPr>
          </a:p>
          <a:p>
            <a:pPr indent="-330200" lvl="0" marL="457200" rtl="0" algn="l">
              <a:lnSpc>
                <a:spcPct val="200000"/>
              </a:lnSpc>
              <a:spcBef>
                <a:spcPts val="0"/>
              </a:spcBef>
              <a:spcAft>
                <a:spcPts val="0"/>
              </a:spcAft>
              <a:buClr>
                <a:srgbClr val="FFFFFF"/>
              </a:buClr>
              <a:buSzPts val="1600"/>
              <a:buChar char="●"/>
            </a:pPr>
            <a:r>
              <a:rPr lang="en" sz="1600">
                <a:solidFill>
                  <a:srgbClr val="FFFFFF"/>
                </a:solidFill>
              </a:rPr>
              <a:t>Size: Risk - Unknown-ness at critical points</a:t>
            </a:r>
            <a:endParaRPr sz="1600">
              <a:solidFill>
                <a:srgbClr val="FFFFFF"/>
              </a:solidFill>
            </a:endParaRPr>
          </a:p>
          <a:p>
            <a:pPr indent="0" lvl="0" marL="0" marR="0" rtl="0" algn="l">
              <a:lnSpc>
                <a:spcPct val="200000"/>
              </a:lnSpc>
              <a:spcBef>
                <a:spcPts val="1000"/>
              </a:spcBef>
              <a:spcAft>
                <a:spcPts val="0"/>
              </a:spcAft>
              <a:buNone/>
            </a:pPr>
            <a:r>
              <a:t/>
            </a:r>
            <a:endParaRPr i="1" sz="1600">
              <a:solidFill>
                <a:srgbClr val="FFFFFF"/>
              </a:solidFill>
            </a:endParaRPr>
          </a:p>
        </p:txBody>
      </p:sp>
      <p:pic>
        <p:nvPicPr>
          <p:cNvPr id="262" name="Google Shape;262;p36"/>
          <p:cNvPicPr preferRelativeResize="0"/>
          <p:nvPr/>
        </p:nvPicPr>
        <p:blipFill>
          <a:blip r:embed="rId4">
            <a:alphaModFix/>
          </a:blip>
          <a:stretch>
            <a:fillRect/>
          </a:stretch>
        </p:blipFill>
        <p:spPr>
          <a:xfrm>
            <a:off x="8543851" y="4338518"/>
            <a:ext cx="371550" cy="57638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45F83"/>
        </a:solidFill>
      </p:bgPr>
    </p:bg>
    <p:spTree>
      <p:nvGrpSpPr>
        <p:cNvPr id="266" name="Shape 266"/>
        <p:cNvGrpSpPr/>
        <p:nvPr/>
      </p:nvGrpSpPr>
      <p:grpSpPr>
        <a:xfrm>
          <a:off x="0" y="0"/>
          <a:ext cx="0" cy="0"/>
          <a:chOff x="0" y="0"/>
          <a:chExt cx="0" cy="0"/>
        </a:xfrm>
      </p:grpSpPr>
      <p:pic>
        <p:nvPicPr>
          <p:cNvPr id="267" name="Google Shape;267;p37"/>
          <p:cNvPicPr preferRelativeResize="0"/>
          <p:nvPr/>
        </p:nvPicPr>
        <p:blipFill rotWithShape="1">
          <a:blip r:embed="rId3">
            <a:alphaModFix/>
          </a:blip>
          <a:srcRect b="8054" l="12975" r="0" t="0"/>
          <a:stretch/>
        </p:blipFill>
        <p:spPr>
          <a:xfrm>
            <a:off x="1407925" y="373700"/>
            <a:ext cx="6183574" cy="4042050"/>
          </a:xfrm>
          <a:prstGeom prst="rect">
            <a:avLst/>
          </a:prstGeom>
          <a:noFill/>
          <a:ln>
            <a:noFill/>
          </a:ln>
        </p:spPr>
      </p:pic>
      <p:pic>
        <p:nvPicPr>
          <p:cNvPr id="268" name="Google Shape;268;p37"/>
          <p:cNvPicPr preferRelativeResize="0"/>
          <p:nvPr/>
        </p:nvPicPr>
        <p:blipFill>
          <a:blip r:embed="rId4">
            <a:alphaModFix/>
          </a:blip>
          <a:stretch>
            <a:fillRect/>
          </a:stretch>
        </p:blipFill>
        <p:spPr>
          <a:xfrm>
            <a:off x="8543851" y="4338518"/>
            <a:ext cx="371550" cy="576382"/>
          </a:xfrm>
          <a:prstGeom prst="rect">
            <a:avLst/>
          </a:prstGeom>
          <a:noFill/>
          <a:ln>
            <a:noFill/>
          </a:ln>
        </p:spPr>
      </p:pic>
      <p:sp>
        <p:nvSpPr>
          <p:cNvPr id="269" name="Google Shape;269;p37"/>
          <p:cNvSpPr txBox="1"/>
          <p:nvPr/>
        </p:nvSpPr>
        <p:spPr>
          <a:xfrm>
            <a:off x="3106950" y="4338525"/>
            <a:ext cx="29301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Montserrat"/>
                <a:ea typeface="Montserrat"/>
                <a:cs typeface="Montserrat"/>
                <a:sym typeface="Montserrat"/>
              </a:rPr>
              <a:t>COST</a:t>
            </a:r>
            <a:endParaRPr b="1" sz="2000">
              <a:solidFill>
                <a:srgbClr val="FFFFFF"/>
              </a:solidFill>
              <a:latin typeface="Montserrat"/>
              <a:ea typeface="Montserrat"/>
              <a:cs typeface="Montserrat"/>
              <a:sym typeface="Montserrat"/>
            </a:endParaRPr>
          </a:p>
        </p:txBody>
      </p:sp>
      <p:sp>
        <p:nvSpPr>
          <p:cNvPr id="270" name="Google Shape;270;p37"/>
          <p:cNvSpPr txBox="1"/>
          <p:nvPr/>
        </p:nvSpPr>
        <p:spPr>
          <a:xfrm>
            <a:off x="0" y="1855650"/>
            <a:ext cx="29301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Montserrat"/>
                <a:ea typeface="Montserrat"/>
                <a:cs typeface="Montserrat"/>
                <a:sym typeface="Montserrat"/>
              </a:rPr>
              <a:t>BENEFIT</a:t>
            </a:r>
            <a:endParaRPr b="1" sz="2000">
              <a:solidFill>
                <a:srgbClr val="FFFFFF"/>
              </a:solidFill>
              <a:latin typeface="Montserrat"/>
              <a:ea typeface="Montserrat"/>
              <a:cs typeface="Montserrat"/>
              <a:sym typeface="Montserrat"/>
            </a:endParaRPr>
          </a:p>
        </p:txBody>
      </p:sp>
      <p:sp>
        <p:nvSpPr>
          <p:cNvPr id="271" name="Google Shape;271;p37"/>
          <p:cNvSpPr/>
          <p:nvPr/>
        </p:nvSpPr>
        <p:spPr>
          <a:xfrm>
            <a:off x="2150000" y="1703250"/>
            <a:ext cx="895500" cy="640200"/>
          </a:xfrm>
          <a:prstGeom prst="rect">
            <a:avLst/>
          </a:prstGeom>
          <a:solidFill>
            <a:srgbClr val="245F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7"/>
          <p:cNvSpPr/>
          <p:nvPr/>
        </p:nvSpPr>
        <p:spPr>
          <a:xfrm>
            <a:off x="4963700" y="1268250"/>
            <a:ext cx="1446900" cy="1623600"/>
          </a:xfrm>
          <a:prstGeom prst="rect">
            <a:avLst/>
          </a:prstGeom>
          <a:solidFill>
            <a:srgbClr val="245F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76" name="Shape 276"/>
        <p:cNvGrpSpPr/>
        <p:nvPr/>
      </p:nvGrpSpPr>
      <p:grpSpPr>
        <a:xfrm>
          <a:off x="0" y="0"/>
          <a:ext cx="0" cy="0"/>
          <a:chOff x="0" y="0"/>
          <a:chExt cx="0" cy="0"/>
        </a:xfrm>
      </p:grpSpPr>
      <p:sp>
        <p:nvSpPr>
          <p:cNvPr id="277" name="Google Shape;277;p38"/>
          <p:cNvSpPr txBox="1"/>
          <p:nvPr>
            <p:ph type="title"/>
          </p:nvPr>
        </p:nvSpPr>
        <p:spPr>
          <a:xfrm>
            <a:off x="340850" y="313875"/>
            <a:ext cx="8081100" cy="7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FFFF"/>
                </a:solidFill>
              </a:rPr>
              <a:t>Plot</a:t>
            </a:r>
            <a:endParaRPr b="1" sz="3600">
              <a:solidFill>
                <a:srgbClr val="FFFFFF"/>
              </a:solidFill>
            </a:endParaRPr>
          </a:p>
        </p:txBody>
      </p:sp>
      <p:cxnSp>
        <p:nvCxnSpPr>
          <p:cNvPr id="278" name="Google Shape;278;p38"/>
          <p:cNvCxnSpPr/>
          <p:nvPr/>
        </p:nvCxnSpPr>
        <p:spPr>
          <a:xfrm>
            <a:off x="488125" y="1124300"/>
            <a:ext cx="699000" cy="0"/>
          </a:xfrm>
          <a:prstGeom prst="straightConnector1">
            <a:avLst/>
          </a:prstGeom>
          <a:noFill/>
          <a:ln cap="flat" cmpd="sng" w="19050">
            <a:solidFill>
              <a:srgbClr val="EC008B"/>
            </a:solidFill>
            <a:prstDash val="solid"/>
            <a:round/>
            <a:headEnd len="med" w="med" type="none"/>
            <a:tailEnd len="med" w="med" type="none"/>
          </a:ln>
        </p:spPr>
      </p:cxnSp>
      <p:sp>
        <p:nvSpPr>
          <p:cNvPr id="279" name="Google Shape;279;p38"/>
          <p:cNvSpPr txBox="1"/>
          <p:nvPr>
            <p:ph idx="1" type="body"/>
          </p:nvPr>
        </p:nvSpPr>
        <p:spPr>
          <a:xfrm>
            <a:off x="340850" y="1226625"/>
            <a:ext cx="7779000" cy="3269100"/>
          </a:xfrm>
          <a:prstGeom prst="rect">
            <a:avLst/>
          </a:prstGeom>
        </p:spPr>
        <p:txBody>
          <a:bodyPr anchorCtr="0" anchor="t" bIns="91425" lIns="91425" spcFirstLastPara="1" rIns="91425" wrap="square" tIns="91425">
            <a:noAutofit/>
          </a:bodyPr>
          <a:lstStyle/>
          <a:p>
            <a:pPr indent="-330200" lvl="0" marL="457200" rtl="0" algn="l">
              <a:lnSpc>
                <a:spcPct val="200000"/>
              </a:lnSpc>
              <a:spcBef>
                <a:spcPts val="1000"/>
              </a:spcBef>
              <a:spcAft>
                <a:spcPts val="0"/>
              </a:spcAft>
              <a:buClr>
                <a:srgbClr val="FFFFFF"/>
              </a:buClr>
              <a:buSzPts val="1600"/>
              <a:buChar char="●"/>
            </a:pPr>
            <a:r>
              <a:rPr lang="en" sz="1600">
                <a:solidFill>
                  <a:srgbClr val="FFFFFF"/>
                </a:solidFill>
              </a:rPr>
              <a:t>X: Cost - With a range</a:t>
            </a:r>
            <a:endParaRPr sz="1600">
              <a:solidFill>
                <a:srgbClr val="FFFFFF"/>
              </a:solidFill>
            </a:endParaRPr>
          </a:p>
          <a:p>
            <a:pPr indent="-330200" lvl="0" marL="457200" rtl="0" algn="l">
              <a:lnSpc>
                <a:spcPct val="200000"/>
              </a:lnSpc>
              <a:spcBef>
                <a:spcPts val="0"/>
              </a:spcBef>
              <a:spcAft>
                <a:spcPts val="0"/>
              </a:spcAft>
              <a:buClr>
                <a:srgbClr val="FFFFFF"/>
              </a:buClr>
              <a:buSzPts val="1600"/>
              <a:buChar char="●"/>
            </a:pPr>
            <a:r>
              <a:rPr lang="en" sz="1600">
                <a:solidFill>
                  <a:srgbClr val="FFFFFF"/>
                </a:solidFill>
              </a:rPr>
              <a:t>Y: Benefit - With a range</a:t>
            </a:r>
            <a:endParaRPr sz="1600">
              <a:solidFill>
                <a:srgbClr val="FFFFFF"/>
              </a:solidFill>
            </a:endParaRPr>
          </a:p>
          <a:p>
            <a:pPr indent="-330200" lvl="0" marL="457200" rtl="0" algn="l">
              <a:lnSpc>
                <a:spcPct val="200000"/>
              </a:lnSpc>
              <a:spcBef>
                <a:spcPts val="0"/>
              </a:spcBef>
              <a:spcAft>
                <a:spcPts val="0"/>
              </a:spcAft>
              <a:buClr>
                <a:srgbClr val="FFFFFF"/>
              </a:buClr>
              <a:buSzPts val="1600"/>
              <a:buChar char="●"/>
            </a:pPr>
            <a:r>
              <a:rPr lang="en" sz="1600">
                <a:solidFill>
                  <a:srgbClr val="FFFFFF"/>
                </a:solidFill>
              </a:rPr>
              <a:t>Size: Risk - Unknown-ness at critical points</a:t>
            </a:r>
            <a:endParaRPr sz="1600">
              <a:solidFill>
                <a:srgbClr val="FFFFFF"/>
              </a:solidFill>
            </a:endParaRPr>
          </a:p>
          <a:p>
            <a:pPr indent="-330200" lvl="0" marL="457200" rtl="0" algn="l">
              <a:lnSpc>
                <a:spcPct val="200000"/>
              </a:lnSpc>
              <a:spcBef>
                <a:spcPts val="0"/>
              </a:spcBef>
              <a:spcAft>
                <a:spcPts val="0"/>
              </a:spcAft>
              <a:buClr>
                <a:srgbClr val="FFFFFF"/>
              </a:buClr>
              <a:buSzPts val="1600"/>
              <a:buChar char="●"/>
            </a:pPr>
            <a:r>
              <a:rPr lang="en" sz="1600">
                <a:solidFill>
                  <a:srgbClr val="FFFFFF"/>
                </a:solidFill>
              </a:rPr>
              <a:t>Links: </a:t>
            </a:r>
            <a:r>
              <a:rPr b="1" lang="en" sz="1600">
                <a:solidFill>
                  <a:srgbClr val="FFFFFF"/>
                </a:solidFill>
              </a:rPr>
              <a:t>Dependencies</a:t>
            </a:r>
            <a:endParaRPr b="1" sz="1600">
              <a:solidFill>
                <a:srgbClr val="FFFFFF"/>
              </a:solidFill>
            </a:endParaRPr>
          </a:p>
          <a:p>
            <a:pPr indent="-330200" lvl="1" marL="914400" rtl="0" algn="l">
              <a:lnSpc>
                <a:spcPct val="150000"/>
              </a:lnSpc>
              <a:spcBef>
                <a:spcPts val="0"/>
              </a:spcBef>
              <a:spcAft>
                <a:spcPts val="0"/>
              </a:spcAft>
              <a:buClr>
                <a:srgbClr val="FFFFFF"/>
              </a:buClr>
              <a:buSzPts val="1600"/>
              <a:buChar char="○"/>
            </a:pPr>
            <a:r>
              <a:rPr i="1" lang="en" sz="1600">
                <a:solidFill>
                  <a:srgbClr val="FFFFFF"/>
                </a:solidFill>
              </a:rPr>
              <a:t>What can act as a springboard for other projects</a:t>
            </a:r>
            <a:endParaRPr i="1" sz="1600">
              <a:solidFill>
                <a:srgbClr val="FFFFFF"/>
              </a:solidFill>
            </a:endParaRPr>
          </a:p>
          <a:p>
            <a:pPr indent="-330200" lvl="1" marL="914400" rtl="0" algn="l">
              <a:lnSpc>
                <a:spcPct val="150000"/>
              </a:lnSpc>
              <a:spcBef>
                <a:spcPts val="0"/>
              </a:spcBef>
              <a:spcAft>
                <a:spcPts val="0"/>
              </a:spcAft>
              <a:buClr>
                <a:srgbClr val="FFFFFF"/>
              </a:buClr>
              <a:buSzPts val="1600"/>
              <a:buChar char="○"/>
            </a:pPr>
            <a:r>
              <a:rPr i="1" lang="en" sz="1600">
                <a:solidFill>
                  <a:srgbClr val="FFFFFF"/>
                </a:solidFill>
              </a:rPr>
              <a:t>E.g. projects that rely on the same infrastructure</a:t>
            </a:r>
            <a:endParaRPr i="1" sz="1600">
              <a:solidFill>
                <a:srgbClr val="FFFFFF"/>
              </a:solidFill>
            </a:endParaRPr>
          </a:p>
        </p:txBody>
      </p:sp>
      <p:pic>
        <p:nvPicPr>
          <p:cNvPr id="280" name="Google Shape;280;p38"/>
          <p:cNvPicPr preferRelativeResize="0"/>
          <p:nvPr/>
        </p:nvPicPr>
        <p:blipFill>
          <a:blip r:embed="rId4">
            <a:alphaModFix/>
          </a:blip>
          <a:stretch>
            <a:fillRect/>
          </a:stretch>
        </p:blipFill>
        <p:spPr>
          <a:xfrm>
            <a:off x="8543851" y="4338518"/>
            <a:ext cx="371550" cy="57638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45F83"/>
        </a:solidFill>
      </p:bgPr>
    </p:bg>
    <p:spTree>
      <p:nvGrpSpPr>
        <p:cNvPr id="284" name="Shape 284"/>
        <p:cNvGrpSpPr/>
        <p:nvPr/>
      </p:nvGrpSpPr>
      <p:grpSpPr>
        <a:xfrm>
          <a:off x="0" y="0"/>
          <a:ext cx="0" cy="0"/>
          <a:chOff x="0" y="0"/>
          <a:chExt cx="0" cy="0"/>
        </a:xfrm>
      </p:grpSpPr>
      <p:pic>
        <p:nvPicPr>
          <p:cNvPr id="285" name="Google Shape;285;p39"/>
          <p:cNvPicPr preferRelativeResize="0"/>
          <p:nvPr/>
        </p:nvPicPr>
        <p:blipFill rotWithShape="1">
          <a:blip r:embed="rId3">
            <a:alphaModFix/>
          </a:blip>
          <a:srcRect b="8054" l="12975" r="0" t="0"/>
          <a:stretch/>
        </p:blipFill>
        <p:spPr>
          <a:xfrm>
            <a:off x="1407925" y="373700"/>
            <a:ext cx="6183574" cy="4042050"/>
          </a:xfrm>
          <a:prstGeom prst="rect">
            <a:avLst/>
          </a:prstGeom>
          <a:noFill/>
          <a:ln>
            <a:noFill/>
          </a:ln>
        </p:spPr>
      </p:pic>
      <p:pic>
        <p:nvPicPr>
          <p:cNvPr id="286" name="Google Shape;286;p39"/>
          <p:cNvPicPr preferRelativeResize="0"/>
          <p:nvPr/>
        </p:nvPicPr>
        <p:blipFill>
          <a:blip r:embed="rId4">
            <a:alphaModFix/>
          </a:blip>
          <a:stretch>
            <a:fillRect/>
          </a:stretch>
        </p:blipFill>
        <p:spPr>
          <a:xfrm>
            <a:off x="8543851" y="4338518"/>
            <a:ext cx="371550" cy="576382"/>
          </a:xfrm>
          <a:prstGeom prst="rect">
            <a:avLst/>
          </a:prstGeom>
          <a:noFill/>
          <a:ln>
            <a:noFill/>
          </a:ln>
        </p:spPr>
      </p:pic>
      <p:sp>
        <p:nvSpPr>
          <p:cNvPr id="287" name="Google Shape;287;p39"/>
          <p:cNvSpPr txBox="1"/>
          <p:nvPr/>
        </p:nvSpPr>
        <p:spPr>
          <a:xfrm>
            <a:off x="3106950" y="4338525"/>
            <a:ext cx="29301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Montserrat"/>
                <a:ea typeface="Montserrat"/>
                <a:cs typeface="Montserrat"/>
                <a:sym typeface="Montserrat"/>
              </a:rPr>
              <a:t>COST</a:t>
            </a:r>
            <a:endParaRPr b="1" sz="2000">
              <a:solidFill>
                <a:srgbClr val="FFFFFF"/>
              </a:solidFill>
              <a:latin typeface="Montserrat"/>
              <a:ea typeface="Montserrat"/>
              <a:cs typeface="Montserrat"/>
              <a:sym typeface="Montserrat"/>
            </a:endParaRPr>
          </a:p>
        </p:txBody>
      </p:sp>
      <p:sp>
        <p:nvSpPr>
          <p:cNvPr id="288" name="Google Shape;288;p39"/>
          <p:cNvSpPr txBox="1"/>
          <p:nvPr/>
        </p:nvSpPr>
        <p:spPr>
          <a:xfrm>
            <a:off x="0" y="1855650"/>
            <a:ext cx="29301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Montserrat"/>
                <a:ea typeface="Montserrat"/>
                <a:cs typeface="Montserrat"/>
                <a:sym typeface="Montserrat"/>
              </a:rPr>
              <a:t>BENEFIT</a:t>
            </a:r>
            <a:endParaRPr b="1" sz="2000">
              <a:solidFill>
                <a:srgbClr val="FFFFFF"/>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92" name="Shape 292"/>
        <p:cNvGrpSpPr/>
        <p:nvPr/>
      </p:nvGrpSpPr>
      <p:grpSpPr>
        <a:xfrm>
          <a:off x="0" y="0"/>
          <a:ext cx="0" cy="0"/>
          <a:chOff x="0" y="0"/>
          <a:chExt cx="0" cy="0"/>
        </a:xfrm>
      </p:grpSpPr>
      <p:sp>
        <p:nvSpPr>
          <p:cNvPr id="293" name="Google Shape;293;p40"/>
          <p:cNvSpPr txBox="1"/>
          <p:nvPr>
            <p:ph type="title"/>
          </p:nvPr>
        </p:nvSpPr>
        <p:spPr>
          <a:xfrm>
            <a:off x="340850" y="313875"/>
            <a:ext cx="8481600" cy="7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FFFF"/>
                </a:solidFill>
              </a:rPr>
              <a:t>Path</a:t>
            </a:r>
            <a:endParaRPr b="1" sz="3600">
              <a:solidFill>
                <a:srgbClr val="FFFFFF"/>
              </a:solidFill>
            </a:endParaRPr>
          </a:p>
        </p:txBody>
      </p:sp>
      <p:sp>
        <p:nvSpPr>
          <p:cNvPr id="294" name="Google Shape;294;p40"/>
          <p:cNvSpPr txBox="1"/>
          <p:nvPr>
            <p:ph idx="1" type="body"/>
          </p:nvPr>
        </p:nvSpPr>
        <p:spPr>
          <a:xfrm>
            <a:off x="340850" y="1234275"/>
            <a:ext cx="7462500" cy="2244000"/>
          </a:xfrm>
          <a:prstGeom prst="rect">
            <a:avLst/>
          </a:prstGeom>
        </p:spPr>
        <p:txBody>
          <a:bodyPr anchorCtr="0" anchor="t" bIns="91425" lIns="91425" spcFirstLastPara="1" rIns="91425" wrap="square" tIns="91425">
            <a:noAutofit/>
          </a:bodyPr>
          <a:lstStyle/>
          <a:p>
            <a:pPr indent="-330200" lvl="0" marL="457200" rtl="0" algn="l">
              <a:lnSpc>
                <a:spcPct val="200000"/>
              </a:lnSpc>
              <a:spcBef>
                <a:spcPts val="1000"/>
              </a:spcBef>
              <a:spcAft>
                <a:spcPts val="0"/>
              </a:spcAft>
              <a:buClr>
                <a:srgbClr val="FFFFFF"/>
              </a:buClr>
              <a:buSzPts val="1600"/>
              <a:buChar char="●"/>
            </a:pPr>
            <a:r>
              <a:rPr lang="en" sz="1600">
                <a:solidFill>
                  <a:srgbClr val="FFFFFF"/>
                </a:solidFill>
              </a:rPr>
              <a:t>Build potential roadmaps by connecting projects</a:t>
            </a:r>
            <a:endParaRPr sz="1600">
              <a:solidFill>
                <a:srgbClr val="FFFFFF"/>
              </a:solidFill>
            </a:endParaRPr>
          </a:p>
          <a:p>
            <a:pPr indent="-330200" lvl="0" marL="457200" rtl="0" algn="l">
              <a:lnSpc>
                <a:spcPct val="200000"/>
              </a:lnSpc>
              <a:spcBef>
                <a:spcPts val="0"/>
              </a:spcBef>
              <a:spcAft>
                <a:spcPts val="0"/>
              </a:spcAft>
              <a:buClr>
                <a:srgbClr val="FFFFFF"/>
              </a:buClr>
              <a:buSzPts val="1600"/>
              <a:buChar char="●"/>
            </a:pPr>
            <a:r>
              <a:rPr lang="en" sz="1600">
                <a:solidFill>
                  <a:srgbClr val="FFFFFF"/>
                </a:solidFill>
              </a:rPr>
              <a:t>A single path or a collection of paths represent a project portfolio</a:t>
            </a:r>
            <a:endParaRPr sz="1600">
              <a:solidFill>
                <a:srgbClr val="FFFFFF"/>
              </a:solidFill>
            </a:endParaRPr>
          </a:p>
        </p:txBody>
      </p:sp>
      <p:cxnSp>
        <p:nvCxnSpPr>
          <p:cNvPr id="295" name="Google Shape;295;p40"/>
          <p:cNvCxnSpPr/>
          <p:nvPr/>
        </p:nvCxnSpPr>
        <p:spPr>
          <a:xfrm>
            <a:off x="488125" y="1124300"/>
            <a:ext cx="699000" cy="0"/>
          </a:xfrm>
          <a:prstGeom prst="straightConnector1">
            <a:avLst/>
          </a:prstGeom>
          <a:noFill/>
          <a:ln cap="flat" cmpd="sng" w="19050">
            <a:solidFill>
              <a:srgbClr val="EC008B"/>
            </a:solidFill>
            <a:prstDash val="solid"/>
            <a:round/>
            <a:headEnd len="med" w="med" type="none"/>
            <a:tailEnd len="med" w="med" type="none"/>
          </a:ln>
        </p:spPr>
      </p:cxnSp>
      <p:pic>
        <p:nvPicPr>
          <p:cNvPr id="296" name="Google Shape;296;p40"/>
          <p:cNvPicPr preferRelativeResize="0"/>
          <p:nvPr/>
        </p:nvPicPr>
        <p:blipFill>
          <a:blip r:embed="rId4">
            <a:alphaModFix/>
          </a:blip>
          <a:stretch>
            <a:fillRect/>
          </a:stretch>
        </p:blipFill>
        <p:spPr>
          <a:xfrm>
            <a:off x="8543851" y="4338518"/>
            <a:ext cx="371550" cy="57638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45F83"/>
        </a:solidFill>
      </p:bgPr>
    </p:bg>
    <p:spTree>
      <p:nvGrpSpPr>
        <p:cNvPr id="300" name="Shape 300"/>
        <p:cNvGrpSpPr/>
        <p:nvPr/>
      </p:nvGrpSpPr>
      <p:grpSpPr>
        <a:xfrm>
          <a:off x="0" y="0"/>
          <a:ext cx="0" cy="0"/>
          <a:chOff x="0" y="0"/>
          <a:chExt cx="0" cy="0"/>
        </a:xfrm>
      </p:grpSpPr>
      <p:pic>
        <p:nvPicPr>
          <p:cNvPr id="301" name="Google Shape;301;p41"/>
          <p:cNvPicPr preferRelativeResize="0"/>
          <p:nvPr/>
        </p:nvPicPr>
        <p:blipFill rotWithShape="1">
          <a:blip r:embed="rId3">
            <a:alphaModFix/>
          </a:blip>
          <a:srcRect b="6594" l="12072" r="0" t="0"/>
          <a:stretch/>
        </p:blipFill>
        <p:spPr>
          <a:xfrm>
            <a:off x="1343950" y="373700"/>
            <a:ext cx="6247549" cy="4106024"/>
          </a:xfrm>
          <a:prstGeom prst="rect">
            <a:avLst/>
          </a:prstGeom>
          <a:noFill/>
          <a:ln>
            <a:noFill/>
          </a:ln>
        </p:spPr>
      </p:pic>
      <p:pic>
        <p:nvPicPr>
          <p:cNvPr id="302" name="Google Shape;302;p41"/>
          <p:cNvPicPr preferRelativeResize="0"/>
          <p:nvPr/>
        </p:nvPicPr>
        <p:blipFill>
          <a:blip r:embed="rId4">
            <a:alphaModFix/>
          </a:blip>
          <a:stretch>
            <a:fillRect/>
          </a:stretch>
        </p:blipFill>
        <p:spPr>
          <a:xfrm>
            <a:off x="8543851" y="4338518"/>
            <a:ext cx="371550" cy="576382"/>
          </a:xfrm>
          <a:prstGeom prst="rect">
            <a:avLst/>
          </a:prstGeom>
          <a:noFill/>
          <a:ln>
            <a:noFill/>
          </a:ln>
        </p:spPr>
      </p:pic>
      <p:sp>
        <p:nvSpPr>
          <p:cNvPr id="303" name="Google Shape;303;p41"/>
          <p:cNvSpPr txBox="1"/>
          <p:nvPr/>
        </p:nvSpPr>
        <p:spPr>
          <a:xfrm>
            <a:off x="3106950" y="4338525"/>
            <a:ext cx="29301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Montserrat"/>
                <a:ea typeface="Montserrat"/>
                <a:cs typeface="Montserrat"/>
                <a:sym typeface="Montserrat"/>
              </a:rPr>
              <a:t>COST</a:t>
            </a:r>
            <a:endParaRPr b="1" sz="2000">
              <a:solidFill>
                <a:srgbClr val="FFFFFF"/>
              </a:solidFill>
              <a:latin typeface="Montserrat"/>
              <a:ea typeface="Montserrat"/>
              <a:cs typeface="Montserrat"/>
              <a:sym typeface="Montserrat"/>
            </a:endParaRPr>
          </a:p>
        </p:txBody>
      </p:sp>
      <p:sp>
        <p:nvSpPr>
          <p:cNvPr id="304" name="Google Shape;304;p41"/>
          <p:cNvSpPr txBox="1"/>
          <p:nvPr/>
        </p:nvSpPr>
        <p:spPr>
          <a:xfrm>
            <a:off x="0" y="1855650"/>
            <a:ext cx="29301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Montserrat"/>
                <a:ea typeface="Montserrat"/>
                <a:cs typeface="Montserrat"/>
                <a:sym typeface="Montserrat"/>
              </a:rPr>
              <a:t>BENEFIT</a:t>
            </a:r>
            <a:endParaRPr b="1" sz="2000">
              <a:solidFill>
                <a:srgbClr val="FFFFFF"/>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9" name="Shape 69"/>
        <p:cNvGrpSpPr/>
        <p:nvPr/>
      </p:nvGrpSpPr>
      <p:grpSpPr>
        <a:xfrm>
          <a:off x="0" y="0"/>
          <a:ext cx="0" cy="0"/>
          <a:chOff x="0" y="0"/>
          <a:chExt cx="0" cy="0"/>
        </a:xfrm>
      </p:grpSpPr>
      <p:sp>
        <p:nvSpPr>
          <p:cNvPr id="70" name="Google Shape;70;p15"/>
          <p:cNvSpPr txBox="1"/>
          <p:nvPr>
            <p:ph type="ctrTitle"/>
          </p:nvPr>
        </p:nvSpPr>
        <p:spPr>
          <a:xfrm>
            <a:off x="997500" y="1494300"/>
            <a:ext cx="7149000" cy="261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rgbClr val="FFFFFF"/>
                </a:solidFill>
              </a:rPr>
              <a:t>How to Build an Effective </a:t>
            </a:r>
            <a:endParaRPr sz="4000">
              <a:solidFill>
                <a:srgbClr val="FFFFFF"/>
              </a:solidFill>
            </a:endParaRPr>
          </a:p>
          <a:p>
            <a:pPr indent="0" lvl="0" marL="0" rtl="0" algn="ctr">
              <a:spcBef>
                <a:spcPts val="0"/>
              </a:spcBef>
              <a:spcAft>
                <a:spcPts val="0"/>
              </a:spcAft>
              <a:buNone/>
            </a:pPr>
            <a:r>
              <a:rPr lang="en" sz="4000">
                <a:solidFill>
                  <a:srgbClr val="FFFFFF"/>
                </a:solidFill>
              </a:rPr>
              <a:t>Data Science Portfolio</a:t>
            </a:r>
            <a:endParaRPr sz="4000">
              <a:solidFill>
                <a:srgbClr val="FFFFFF"/>
              </a:solidFill>
            </a:endParaRPr>
          </a:p>
          <a:p>
            <a:pPr indent="0" lvl="0" marL="0" rtl="0" algn="ctr">
              <a:spcBef>
                <a:spcPts val="0"/>
              </a:spcBef>
              <a:spcAft>
                <a:spcPts val="0"/>
              </a:spcAft>
              <a:buNone/>
            </a:pPr>
            <a:r>
              <a:rPr lang="en" sz="4000">
                <a:solidFill>
                  <a:srgbClr val="FFFFFF"/>
                </a:solidFill>
              </a:rPr>
              <a:t>for Your Business</a:t>
            </a:r>
            <a:endParaRPr sz="4000">
              <a:solidFill>
                <a:srgbClr val="FFFFFF"/>
              </a:solidFill>
            </a:endParaRPr>
          </a:p>
        </p:txBody>
      </p:sp>
      <p:cxnSp>
        <p:nvCxnSpPr>
          <p:cNvPr id="71" name="Google Shape;71;p15"/>
          <p:cNvCxnSpPr/>
          <p:nvPr/>
        </p:nvCxnSpPr>
        <p:spPr>
          <a:xfrm rot="10800000">
            <a:off x="3683100" y="4106400"/>
            <a:ext cx="1777800" cy="0"/>
          </a:xfrm>
          <a:prstGeom prst="straightConnector1">
            <a:avLst/>
          </a:prstGeom>
          <a:noFill/>
          <a:ln cap="flat" cmpd="sng" w="76200">
            <a:solidFill>
              <a:srgbClr val="EC008B"/>
            </a:solidFill>
            <a:prstDash val="solid"/>
            <a:round/>
            <a:headEnd len="med" w="med" type="none"/>
            <a:tailEnd len="med" w="med" type="none"/>
          </a:ln>
        </p:spPr>
      </p:cxnSp>
      <p:pic>
        <p:nvPicPr>
          <p:cNvPr id="72" name="Google Shape;72;p15"/>
          <p:cNvPicPr preferRelativeResize="0"/>
          <p:nvPr/>
        </p:nvPicPr>
        <p:blipFill>
          <a:blip r:embed="rId4">
            <a:alphaModFix/>
          </a:blip>
          <a:stretch>
            <a:fillRect/>
          </a:stretch>
        </p:blipFill>
        <p:spPr>
          <a:xfrm>
            <a:off x="4322454" y="491475"/>
            <a:ext cx="499092" cy="7742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08" name="Shape 308"/>
        <p:cNvGrpSpPr/>
        <p:nvPr/>
      </p:nvGrpSpPr>
      <p:grpSpPr>
        <a:xfrm>
          <a:off x="0" y="0"/>
          <a:ext cx="0" cy="0"/>
          <a:chOff x="0" y="0"/>
          <a:chExt cx="0" cy="0"/>
        </a:xfrm>
      </p:grpSpPr>
      <p:sp>
        <p:nvSpPr>
          <p:cNvPr id="309" name="Google Shape;309;p42"/>
          <p:cNvSpPr txBox="1"/>
          <p:nvPr>
            <p:ph type="title"/>
          </p:nvPr>
        </p:nvSpPr>
        <p:spPr>
          <a:xfrm>
            <a:off x="340850" y="313875"/>
            <a:ext cx="8481600" cy="7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FFFF"/>
                </a:solidFill>
              </a:rPr>
              <a:t>Path</a:t>
            </a:r>
            <a:endParaRPr b="1" sz="3600">
              <a:solidFill>
                <a:srgbClr val="FFFFFF"/>
              </a:solidFill>
            </a:endParaRPr>
          </a:p>
        </p:txBody>
      </p:sp>
      <p:sp>
        <p:nvSpPr>
          <p:cNvPr id="310" name="Google Shape;310;p42"/>
          <p:cNvSpPr txBox="1"/>
          <p:nvPr>
            <p:ph idx="1" type="body"/>
          </p:nvPr>
        </p:nvSpPr>
        <p:spPr>
          <a:xfrm>
            <a:off x="340850" y="1234275"/>
            <a:ext cx="7462500" cy="2244000"/>
          </a:xfrm>
          <a:prstGeom prst="rect">
            <a:avLst/>
          </a:prstGeom>
        </p:spPr>
        <p:txBody>
          <a:bodyPr anchorCtr="0" anchor="t" bIns="91425" lIns="91425" spcFirstLastPara="1" rIns="91425" wrap="square" tIns="91425">
            <a:noAutofit/>
          </a:bodyPr>
          <a:lstStyle/>
          <a:p>
            <a:pPr indent="-330200" lvl="0" marL="457200" rtl="0" algn="l">
              <a:lnSpc>
                <a:spcPct val="200000"/>
              </a:lnSpc>
              <a:spcBef>
                <a:spcPts val="1000"/>
              </a:spcBef>
              <a:spcAft>
                <a:spcPts val="0"/>
              </a:spcAft>
              <a:buClr>
                <a:srgbClr val="FFFFFF"/>
              </a:buClr>
              <a:buSzPts val="1600"/>
              <a:buChar char="●"/>
            </a:pPr>
            <a:r>
              <a:rPr lang="en" sz="1600">
                <a:solidFill>
                  <a:srgbClr val="FFFFFF"/>
                </a:solidFill>
              </a:rPr>
              <a:t>Paths have cumulative benefit and potentially cumulative cost</a:t>
            </a:r>
            <a:endParaRPr sz="1600">
              <a:solidFill>
                <a:srgbClr val="FFFFFF"/>
              </a:solidFill>
            </a:endParaRPr>
          </a:p>
          <a:p>
            <a:pPr indent="-330200" lvl="0" marL="457200" rtl="0" algn="l">
              <a:lnSpc>
                <a:spcPct val="200000"/>
              </a:lnSpc>
              <a:spcBef>
                <a:spcPts val="0"/>
              </a:spcBef>
              <a:spcAft>
                <a:spcPts val="0"/>
              </a:spcAft>
              <a:buClr>
                <a:srgbClr val="FFFFFF"/>
              </a:buClr>
              <a:buSzPts val="1600"/>
              <a:buChar char="●"/>
            </a:pPr>
            <a:r>
              <a:rPr lang="en" sz="1600">
                <a:solidFill>
                  <a:srgbClr val="FFFFFF"/>
                </a:solidFill>
              </a:rPr>
              <a:t>Paths </a:t>
            </a:r>
            <a:r>
              <a:rPr i="1" lang="en" sz="1600">
                <a:solidFill>
                  <a:srgbClr val="FFFFFF"/>
                </a:solidFill>
              </a:rPr>
              <a:t>with interdependencies</a:t>
            </a:r>
            <a:r>
              <a:rPr lang="en" sz="1600">
                <a:solidFill>
                  <a:srgbClr val="FFFFFF"/>
                </a:solidFill>
              </a:rPr>
              <a:t> reduce overall cost, but not benefit</a:t>
            </a:r>
            <a:endParaRPr sz="1600">
              <a:solidFill>
                <a:srgbClr val="FFFFFF"/>
              </a:solidFill>
            </a:endParaRPr>
          </a:p>
          <a:p>
            <a:pPr indent="-330200" lvl="0" marL="457200" rtl="0" algn="l">
              <a:lnSpc>
                <a:spcPct val="115000"/>
              </a:lnSpc>
              <a:spcBef>
                <a:spcPts val="0"/>
              </a:spcBef>
              <a:spcAft>
                <a:spcPts val="0"/>
              </a:spcAft>
              <a:buClr>
                <a:srgbClr val="FFFFFF"/>
              </a:buClr>
              <a:buSzPts val="1600"/>
              <a:buChar char="●"/>
            </a:pPr>
            <a:r>
              <a:rPr lang="en" sz="1600">
                <a:solidFill>
                  <a:srgbClr val="FFFFFF"/>
                </a:solidFill>
              </a:rPr>
              <a:t>More teams working in parallel means more paths </a:t>
            </a:r>
            <a:endParaRPr sz="1600">
              <a:solidFill>
                <a:srgbClr val="FFFFFF"/>
              </a:solidFill>
            </a:endParaRPr>
          </a:p>
          <a:p>
            <a:pPr indent="-330200" lvl="1" marL="914400" rtl="0" algn="l">
              <a:lnSpc>
                <a:spcPct val="115000"/>
              </a:lnSpc>
              <a:spcBef>
                <a:spcPts val="1000"/>
              </a:spcBef>
              <a:spcAft>
                <a:spcPts val="0"/>
              </a:spcAft>
              <a:buClr>
                <a:srgbClr val="FFFFFF"/>
              </a:buClr>
              <a:buSzPts val="1600"/>
              <a:buChar char="○"/>
            </a:pPr>
            <a:r>
              <a:rPr i="1" lang="en" sz="1600">
                <a:solidFill>
                  <a:srgbClr val="FFFFFF"/>
                </a:solidFill>
              </a:rPr>
              <a:t>And greater benefits and risks from dependencies</a:t>
            </a:r>
            <a:endParaRPr i="1" sz="1600">
              <a:solidFill>
                <a:srgbClr val="FFFFFF"/>
              </a:solidFill>
            </a:endParaRPr>
          </a:p>
          <a:p>
            <a:pPr indent="-330200" lvl="0" marL="457200" rtl="0" algn="l">
              <a:lnSpc>
                <a:spcPct val="115000"/>
              </a:lnSpc>
              <a:spcBef>
                <a:spcPts val="1000"/>
              </a:spcBef>
              <a:spcAft>
                <a:spcPts val="0"/>
              </a:spcAft>
              <a:buClr>
                <a:srgbClr val="FFFFFF"/>
              </a:buClr>
              <a:buSzPts val="1600"/>
              <a:buChar char="●"/>
            </a:pPr>
            <a:r>
              <a:rPr lang="en" sz="1600">
                <a:solidFill>
                  <a:srgbClr val="FFFFFF"/>
                </a:solidFill>
              </a:rPr>
              <a:t>Data science project must be </a:t>
            </a:r>
            <a:r>
              <a:rPr b="1" lang="en" sz="1600">
                <a:solidFill>
                  <a:srgbClr val="FFFFFF"/>
                </a:solidFill>
              </a:rPr>
              <a:t>monitored and maintained</a:t>
            </a:r>
            <a:r>
              <a:rPr lang="en" sz="1600">
                <a:solidFill>
                  <a:srgbClr val="FFFFFF"/>
                </a:solidFill>
              </a:rPr>
              <a:t>; the more active projects, the more time needs to be dedicated to overall maintenance</a:t>
            </a:r>
            <a:endParaRPr sz="1600">
              <a:solidFill>
                <a:srgbClr val="FFFFFF"/>
              </a:solidFill>
            </a:endParaRPr>
          </a:p>
        </p:txBody>
      </p:sp>
      <p:cxnSp>
        <p:nvCxnSpPr>
          <p:cNvPr id="311" name="Google Shape;311;p42"/>
          <p:cNvCxnSpPr/>
          <p:nvPr/>
        </p:nvCxnSpPr>
        <p:spPr>
          <a:xfrm>
            <a:off x="488125" y="1124300"/>
            <a:ext cx="699000" cy="0"/>
          </a:xfrm>
          <a:prstGeom prst="straightConnector1">
            <a:avLst/>
          </a:prstGeom>
          <a:noFill/>
          <a:ln cap="flat" cmpd="sng" w="19050">
            <a:solidFill>
              <a:srgbClr val="EC008B"/>
            </a:solidFill>
            <a:prstDash val="solid"/>
            <a:round/>
            <a:headEnd len="med" w="med" type="none"/>
            <a:tailEnd len="med" w="med" type="none"/>
          </a:ln>
        </p:spPr>
      </p:cxnSp>
      <p:pic>
        <p:nvPicPr>
          <p:cNvPr id="312" name="Google Shape;312;p42"/>
          <p:cNvPicPr preferRelativeResize="0"/>
          <p:nvPr/>
        </p:nvPicPr>
        <p:blipFill>
          <a:blip r:embed="rId4">
            <a:alphaModFix/>
          </a:blip>
          <a:stretch>
            <a:fillRect/>
          </a:stretch>
        </p:blipFill>
        <p:spPr>
          <a:xfrm>
            <a:off x="8543851" y="4338518"/>
            <a:ext cx="371550" cy="57638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16" name="Shape 316"/>
        <p:cNvGrpSpPr/>
        <p:nvPr/>
      </p:nvGrpSpPr>
      <p:grpSpPr>
        <a:xfrm>
          <a:off x="0" y="0"/>
          <a:ext cx="0" cy="0"/>
          <a:chOff x="0" y="0"/>
          <a:chExt cx="0" cy="0"/>
        </a:xfrm>
      </p:grpSpPr>
      <p:sp>
        <p:nvSpPr>
          <p:cNvPr id="317" name="Google Shape;317;p43"/>
          <p:cNvSpPr txBox="1"/>
          <p:nvPr>
            <p:ph type="title"/>
          </p:nvPr>
        </p:nvSpPr>
        <p:spPr>
          <a:xfrm>
            <a:off x="340850" y="313875"/>
            <a:ext cx="8481600" cy="7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FFFF"/>
                </a:solidFill>
              </a:rPr>
              <a:t>Select</a:t>
            </a:r>
            <a:endParaRPr b="1" sz="3600">
              <a:solidFill>
                <a:srgbClr val="FFFFFF"/>
              </a:solidFill>
            </a:endParaRPr>
          </a:p>
        </p:txBody>
      </p:sp>
      <p:sp>
        <p:nvSpPr>
          <p:cNvPr id="318" name="Google Shape;318;p43"/>
          <p:cNvSpPr txBox="1"/>
          <p:nvPr>
            <p:ph idx="1" type="body"/>
          </p:nvPr>
        </p:nvSpPr>
        <p:spPr>
          <a:xfrm>
            <a:off x="387900" y="1295950"/>
            <a:ext cx="7708800" cy="30495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b="1" lang="en" sz="1600">
                <a:solidFill>
                  <a:srgbClr val="FFFFFF"/>
                </a:solidFill>
              </a:rPr>
              <a:t>Paths that Balance exciting projects, boring high impact projects, and strategic projects</a:t>
            </a:r>
            <a:endParaRPr b="1" sz="1600">
              <a:solidFill>
                <a:srgbClr val="FFFFFF"/>
              </a:solidFill>
            </a:endParaRPr>
          </a:p>
          <a:p>
            <a:pPr indent="-330200" lvl="0" marL="457200" rtl="0" algn="l">
              <a:spcBef>
                <a:spcPts val="1000"/>
              </a:spcBef>
              <a:spcAft>
                <a:spcPts val="0"/>
              </a:spcAft>
              <a:buClr>
                <a:srgbClr val="FFFFFF"/>
              </a:buClr>
              <a:buSzPts val="1600"/>
              <a:buChar char="●"/>
            </a:pPr>
            <a:r>
              <a:rPr i="1" lang="en" sz="1600">
                <a:solidFill>
                  <a:srgbClr val="FFFFFF"/>
                </a:solidFill>
              </a:rPr>
              <a:t>Exciting will keep teams engaged, though tend to be high risk</a:t>
            </a:r>
            <a:endParaRPr i="1" sz="1600">
              <a:solidFill>
                <a:srgbClr val="FFFFFF"/>
              </a:solidFill>
            </a:endParaRPr>
          </a:p>
          <a:p>
            <a:pPr indent="0" lvl="0" marL="0" rtl="0" algn="l">
              <a:lnSpc>
                <a:spcPct val="113000"/>
              </a:lnSpc>
              <a:spcBef>
                <a:spcPts val="2600"/>
              </a:spcBef>
              <a:spcAft>
                <a:spcPts val="0"/>
              </a:spcAft>
              <a:buNone/>
            </a:pPr>
            <a:r>
              <a:rPr b="1" lang="en" sz="1600">
                <a:solidFill>
                  <a:srgbClr val="FFFFFF"/>
                </a:solidFill>
              </a:rPr>
              <a:t>Paths with more intermediate steps show more value and allow for more flexibility</a:t>
            </a:r>
            <a:endParaRPr b="1" sz="1600">
              <a:solidFill>
                <a:srgbClr val="FFFFFF"/>
              </a:solidFill>
            </a:endParaRPr>
          </a:p>
          <a:p>
            <a:pPr indent="-330200" lvl="0" marL="457200" rtl="0" algn="l">
              <a:lnSpc>
                <a:spcPct val="115000"/>
              </a:lnSpc>
              <a:spcBef>
                <a:spcPts val="1000"/>
              </a:spcBef>
              <a:spcAft>
                <a:spcPts val="0"/>
              </a:spcAft>
              <a:buClr>
                <a:srgbClr val="FFFFFF"/>
              </a:buClr>
              <a:buSzPts val="1600"/>
              <a:buChar char="●"/>
            </a:pPr>
            <a:r>
              <a:rPr i="1" lang="en" sz="1600">
                <a:solidFill>
                  <a:srgbClr val="FFFFFF"/>
                </a:solidFill>
              </a:rPr>
              <a:t>Each project is like a junction on a road trip—you can more easily change course and you can show how far you’ve come</a:t>
            </a:r>
            <a:endParaRPr i="1" sz="1600">
              <a:solidFill>
                <a:srgbClr val="FFFFFF"/>
              </a:solidFill>
            </a:endParaRPr>
          </a:p>
        </p:txBody>
      </p:sp>
      <p:cxnSp>
        <p:nvCxnSpPr>
          <p:cNvPr id="319" name="Google Shape;319;p43"/>
          <p:cNvCxnSpPr/>
          <p:nvPr/>
        </p:nvCxnSpPr>
        <p:spPr>
          <a:xfrm>
            <a:off x="488125" y="1124300"/>
            <a:ext cx="699000" cy="0"/>
          </a:xfrm>
          <a:prstGeom prst="straightConnector1">
            <a:avLst/>
          </a:prstGeom>
          <a:noFill/>
          <a:ln cap="flat" cmpd="sng" w="19050">
            <a:solidFill>
              <a:srgbClr val="EC008B"/>
            </a:solidFill>
            <a:prstDash val="solid"/>
            <a:round/>
            <a:headEnd len="med" w="med" type="none"/>
            <a:tailEnd len="med" w="med" type="none"/>
          </a:ln>
        </p:spPr>
      </p:cxnSp>
      <p:pic>
        <p:nvPicPr>
          <p:cNvPr id="320" name="Google Shape;320;p43"/>
          <p:cNvPicPr preferRelativeResize="0"/>
          <p:nvPr/>
        </p:nvPicPr>
        <p:blipFill>
          <a:blip r:embed="rId4">
            <a:alphaModFix/>
          </a:blip>
          <a:stretch>
            <a:fillRect/>
          </a:stretch>
        </p:blipFill>
        <p:spPr>
          <a:xfrm>
            <a:off x="8543851" y="4338518"/>
            <a:ext cx="371550" cy="57638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24" name="Shape 324"/>
        <p:cNvGrpSpPr/>
        <p:nvPr/>
      </p:nvGrpSpPr>
      <p:grpSpPr>
        <a:xfrm>
          <a:off x="0" y="0"/>
          <a:ext cx="0" cy="0"/>
          <a:chOff x="0" y="0"/>
          <a:chExt cx="0" cy="0"/>
        </a:xfrm>
      </p:grpSpPr>
      <p:sp>
        <p:nvSpPr>
          <p:cNvPr id="325" name="Google Shape;325;p44"/>
          <p:cNvSpPr txBox="1"/>
          <p:nvPr>
            <p:ph type="title"/>
          </p:nvPr>
        </p:nvSpPr>
        <p:spPr>
          <a:xfrm>
            <a:off x="340850" y="313875"/>
            <a:ext cx="8081100" cy="7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FFFF"/>
                </a:solidFill>
              </a:rPr>
              <a:t>Document, Share, &amp; Save</a:t>
            </a:r>
            <a:endParaRPr b="1" sz="3600">
              <a:solidFill>
                <a:srgbClr val="FFFFFF"/>
              </a:solidFill>
            </a:endParaRPr>
          </a:p>
        </p:txBody>
      </p:sp>
      <p:sp>
        <p:nvSpPr>
          <p:cNvPr id="326" name="Google Shape;326;p44"/>
          <p:cNvSpPr txBox="1"/>
          <p:nvPr>
            <p:ph idx="1" type="body"/>
          </p:nvPr>
        </p:nvSpPr>
        <p:spPr>
          <a:xfrm>
            <a:off x="340850" y="1241150"/>
            <a:ext cx="7779000" cy="3269100"/>
          </a:xfrm>
          <a:prstGeom prst="rect">
            <a:avLst/>
          </a:prstGeom>
        </p:spPr>
        <p:txBody>
          <a:bodyPr anchorCtr="0" anchor="t" bIns="91425" lIns="91425" spcFirstLastPara="1" rIns="91425" wrap="square" tIns="91425">
            <a:noAutofit/>
          </a:bodyPr>
          <a:lstStyle/>
          <a:p>
            <a:pPr indent="-330200" lvl="0" marL="457200" rtl="0" algn="l">
              <a:lnSpc>
                <a:spcPct val="200000"/>
              </a:lnSpc>
              <a:spcBef>
                <a:spcPts val="1000"/>
              </a:spcBef>
              <a:spcAft>
                <a:spcPts val="0"/>
              </a:spcAft>
              <a:buClr>
                <a:srgbClr val="FFFFFF"/>
              </a:buClr>
              <a:buSzPts val="1600"/>
              <a:buChar char="●"/>
            </a:pPr>
            <a:r>
              <a:rPr lang="en" sz="1600">
                <a:solidFill>
                  <a:srgbClr val="FFFFFF"/>
                </a:solidFill>
              </a:rPr>
              <a:t>Scoping takes a long time</a:t>
            </a:r>
            <a:endParaRPr sz="1600">
              <a:solidFill>
                <a:srgbClr val="FFFFFF"/>
              </a:solidFill>
            </a:endParaRPr>
          </a:p>
          <a:p>
            <a:pPr indent="-330200" lvl="0" marL="457200" rtl="0" algn="l">
              <a:lnSpc>
                <a:spcPct val="115000"/>
              </a:lnSpc>
              <a:spcBef>
                <a:spcPts val="0"/>
              </a:spcBef>
              <a:spcAft>
                <a:spcPts val="0"/>
              </a:spcAft>
              <a:buClr>
                <a:srgbClr val="FFFFFF"/>
              </a:buClr>
              <a:buSzPts val="1600"/>
              <a:buChar char="●"/>
            </a:pPr>
            <a:r>
              <a:rPr lang="en" sz="1600">
                <a:solidFill>
                  <a:srgbClr val="FFFFFF"/>
                </a:solidFill>
              </a:rPr>
              <a:t>The world changes, obstacles go away, resources open up, and infrastructure is built</a:t>
            </a:r>
            <a:endParaRPr sz="1600">
              <a:solidFill>
                <a:srgbClr val="FFFFFF"/>
              </a:solidFill>
            </a:endParaRPr>
          </a:p>
          <a:p>
            <a:pPr indent="-330200" lvl="0" marL="457200" rtl="0" algn="l">
              <a:lnSpc>
                <a:spcPct val="200000"/>
              </a:lnSpc>
              <a:spcBef>
                <a:spcPts val="1600"/>
              </a:spcBef>
              <a:spcAft>
                <a:spcPts val="0"/>
              </a:spcAft>
              <a:buClr>
                <a:srgbClr val="FFFFFF"/>
              </a:buClr>
              <a:buSzPts val="1600"/>
              <a:buChar char="●"/>
            </a:pPr>
            <a:r>
              <a:rPr lang="en" sz="1600">
                <a:solidFill>
                  <a:srgbClr val="FFFFFF"/>
                </a:solidFill>
              </a:rPr>
              <a:t>Projects may become possible or preferable that previously weren’t</a:t>
            </a:r>
            <a:endParaRPr sz="1600">
              <a:solidFill>
                <a:srgbClr val="FFFFFF"/>
              </a:solidFill>
            </a:endParaRPr>
          </a:p>
          <a:p>
            <a:pPr indent="-330200" lvl="0" marL="457200" rtl="0" algn="l">
              <a:lnSpc>
                <a:spcPct val="200000"/>
              </a:lnSpc>
              <a:spcBef>
                <a:spcPts val="0"/>
              </a:spcBef>
              <a:spcAft>
                <a:spcPts val="0"/>
              </a:spcAft>
              <a:buClr>
                <a:srgbClr val="FFFFFF"/>
              </a:buClr>
              <a:buSzPts val="1600"/>
              <a:buChar char="●"/>
            </a:pPr>
            <a:r>
              <a:rPr lang="en" sz="1600">
                <a:solidFill>
                  <a:srgbClr val="FFFFFF"/>
                </a:solidFill>
              </a:rPr>
              <a:t>Don’t redo the scoping that doesn’t need to be redone</a:t>
            </a:r>
            <a:endParaRPr sz="1600">
              <a:solidFill>
                <a:srgbClr val="FFFFFF"/>
              </a:solidFill>
            </a:endParaRPr>
          </a:p>
          <a:p>
            <a:pPr indent="-330200" lvl="0" marL="457200" rtl="0" algn="l">
              <a:lnSpc>
                <a:spcPct val="200000"/>
              </a:lnSpc>
              <a:spcBef>
                <a:spcPts val="0"/>
              </a:spcBef>
              <a:spcAft>
                <a:spcPts val="0"/>
              </a:spcAft>
              <a:buClr>
                <a:srgbClr val="FFFFFF"/>
              </a:buClr>
              <a:buSzPts val="1600"/>
              <a:buChar char="●"/>
            </a:pPr>
            <a:r>
              <a:rPr lang="en" sz="1600">
                <a:solidFill>
                  <a:srgbClr val="FFFFFF"/>
                </a:solidFill>
              </a:rPr>
              <a:t>Do redo the scoping that does need to be done</a:t>
            </a:r>
            <a:endParaRPr sz="1600">
              <a:solidFill>
                <a:srgbClr val="FFFFFF"/>
              </a:solidFill>
            </a:endParaRPr>
          </a:p>
        </p:txBody>
      </p:sp>
      <p:cxnSp>
        <p:nvCxnSpPr>
          <p:cNvPr id="327" name="Google Shape;327;p44"/>
          <p:cNvCxnSpPr/>
          <p:nvPr/>
        </p:nvCxnSpPr>
        <p:spPr>
          <a:xfrm>
            <a:off x="488125" y="1124300"/>
            <a:ext cx="699000" cy="0"/>
          </a:xfrm>
          <a:prstGeom prst="straightConnector1">
            <a:avLst/>
          </a:prstGeom>
          <a:noFill/>
          <a:ln cap="flat" cmpd="sng" w="19050">
            <a:solidFill>
              <a:srgbClr val="EC008B"/>
            </a:solidFill>
            <a:prstDash val="solid"/>
            <a:round/>
            <a:headEnd len="med" w="med" type="none"/>
            <a:tailEnd len="med" w="med" type="none"/>
          </a:ln>
        </p:spPr>
      </p:cxnSp>
      <p:pic>
        <p:nvPicPr>
          <p:cNvPr id="328" name="Google Shape;328;p44"/>
          <p:cNvPicPr preferRelativeResize="0"/>
          <p:nvPr/>
        </p:nvPicPr>
        <p:blipFill>
          <a:blip r:embed="rId4">
            <a:alphaModFix/>
          </a:blip>
          <a:stretch>
            <a:fillRect/>
          </a:stretch>
        </p:blipFill>
        <p:spPr>
          <a:xfrm>
            <a:off x="8543851" y="4338518"/>
            <a:ext cx="371550" cy="57638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32" name="Shape 332"/>
        <p:cNvGrpSpPr/>
        <p:nvPr/>
      </p:nvGrpSpPr>
      <p:grpSpPr>
        <a:xfrm>
          <a:off x="0" y="0"/>
          <a:ext cx="0" cy="0"/>
          <a:chOff x="0" y="0"/>
          <a:chExt cx="0" cy="0"/>
        </a:xfrm>
      </p:grpSpPr>
      <p:sp>
        <p:nvSpPr>
          <p:cNvPr id="333" name="Google Shape;333;p45"/>
          <p:cNvSpPr txBox="1"/>
          <p:nvPr>
            <p:ph type="title"/>
          </p:nvPr>
        </p:nvSpPr>
        <p:spPr>
          <a:xfrm>
            <a:off x="340850" y="313875"/>
            <a:ext cx="8081100" cy="7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FFFF"/>
                </a:solidFill>
              </a:rPr>
              <a:t>Document, Share, &amp; Save</a:t>
            </a:r>
            <a:endParaRPr b="1" sz="3600">
              <a:solidFill>
                <a:srgbClr val="FFFFFF"/>
              </a:solidFill>
            </a:endParaRPr>
          </a:p>
        </p:txBody>
      </p:sp>
      <p:sp>
        <p:nvSpPr>
          <p:cNvPr id="334" name="Google Shape;334;p45"/>
          <p:cNvSpPr txBox="1"/>
          <p:nvPr>
            <p:ph idx="1" type="body"/>
          </p:nvPr>
        </p:nvSpPr>
        <p:spPr>
          <a:xfrm>
            <a:off x="340850" y="1219350"/>
            <a:ext cx="7779000" cy="3269100"/>
          </a:xfrm>
          <a:prstGeom prst="rect">
            <a:avLst/>
          </a:prstGeom>
        </p:spPr>
        <p:txBody>
          <a:bodyPr anchorCtr="0" anchor="t" bIns="91425" lIns="91425" spcFirstLastPara="1" rIns="91425" wrap="square" tIns="91425">
            <a:noAutofit/>
          </a:bodyPr>
          <a:lstStyle/>
          <a:p>
            <a:pPr indent="-330200" lvl="0" marL="457200" rtl="0" algn="l">
              <a:lnSpc>
                <a:spcPct val="200000"/>
              </a:lnSpc>
              <a:spcBef>
                <a:spcPts val="1000"/>
              </a:spcBef>
              <a:spcAft>
                <a:spcPts val="0"/>
              </a:spcAft>
              <a:buClr>
                <a:srgbClr val="FFFFFF"/>
              </a:buClr>
              <a:buSzPts val="1600"/>
              <a:buChar char="●"/>
            </a:pPr>
            <a:r>
              <a:rPr b="1" lang="en" sz="1600" strike="sngStrike">
                <a:solidFill>
                  <a:srgbClr val="FFFFFF"/>
                </a:solidFill>
              </a:rPr>
              <a:t>Scoping</a:t>
            </a:r>
            <a:r>
              <a:rPr b="1" lang="en" sz="1600">
                <a:solidFill>
                  <a:srgbClr val="FFFFFF"/>
                </a:solidFill>
              </a:rPr>
              <a:t> </a:t>
            </a:r>
            <a:r>
              <a:rPr b="1" lang="en" sz="1600" u="sng">
                <a:solidFill>
                  <a:srgbClr val="FFFFFF"/>
                </a:solidFill>
              </a:rPr>
              <a:t>Planning</a:t>
            </a:r>
            <a:r>
              <a:rPr lang="en" sz="1600">
                <a:solidFill>
                  <a:srgbClr val="FFFFFF"/>
                </a:solidFill>
              </a:rPr>
              <a:t> takes a long time</a:t>
            </a:r>
            <a:endParaRPr sz="1600">
              <a:solidFill>
                <a:srgbClr val="FFFFFF"/>
              </a:solidFill>
            </a:endParaRPr>
          </a:p>
          <a:p>
            <a:pPr indent="-330200" lvl="0" marL="457200" rtl="0" algn="l">
              <a:lnSpc>
                <a:spcPct val="115000"/>
              </a:lnSpc>
              <a:spcBef>
                <a:spcPts val="0"/>
              </a:spcBef>
              <a:spcAft>
                <a:spcPts val="0"/>
              </a:spcAft>
              <a:buClr>
                <a:srgbClr val="FFFFFF"/>
              </a:buClr>
              <a:buSzPts val="1600"/>
              <a:buChar char="●"/>
            </a:pPr>
            <a:r>
              <a:rPr lang="en" sz="1600">
                <a:solidFill>
                  <a:srgbClr val="FFFFFF"/>
                </a:solidFill>
              </a:rPr>
              <a:t>The world changes, obstacles go away, resources open up, and infrastructure is built</a:t>
            </a:r>
            <a:endParaRPr sz="1600">
              <a:solidFill>
                <a:srgbClr val="FFFFFF"/>
              </a:solidFill>
            </a:endParaRPr>
          </a:p>
          <a:p>
            <a:pPr indent="-330200" lvl="0" marL="457200" rtl="0" algn="l">
              <a:lnSpc>
                <a:spcPct val="200000"/>
              </a:lnSpc>
              <a:spcBef>
                <a:spcPts val="1600"/>
              </a:spcBef>
              <a:spcAft>
                <a:spcPts val="0"/>
              </a:spcAft>
              <a:buClr>
                <a:srgbClr val="FFFFFF"/>
              </a:buClr>
              <a:buSzPts val="1600"/>
              <a:buChar char="●"/>
            </a:pPr>
            <a:r>
              <a:rPr lang="en" sz="1600">
                <a:solidFill>
                  <a:srgbClr val="FFFFFF"/>
                </a:solidFill>
              </a:rPr>
              <a:t>Projects may become possible or preferable that previously weren’t</a:t>
            </a:r>
            <a:endParaRPr sz="1600">
              <a:solidFill>
                <a:srgbClr val="FFFFFF"/>
              </a:solidFill>
            </a:endParaRPr>
          </a:p>
          <a:p>
            <a:pPr indent="-330200" lvl="0" marL="457200" rtl="0" algn="l">
              <a:lnSpc>
                <a:spcPct val="200000"/>
              </a:lnSpc>
              <a:spcBef>
                <a:spcPts val="0"/>
              </a:spcBef>
              <a:spcAft>
                <a:spcPts val="0"/>
              </a:spcAft>
              <a:buClr>
                <a:srgbClr val="FFFFFF"/>
              </a:buClr>
              <a:buSzPts val="1600"/>
              <a:buChar char="●"/>
            </a:pPr>
            <a:r>
              <a:rPr lang="en" sz="1600">
                <a:solidFill>
                  <a:srgbClr val="FFFFFF"/>
                </a:solidFill>
              </a:rPr>
              <a:t>Don’t redo the </a:t>
            </a:r>
            <a:r>
              <a:rPr b="1" lang="en" sz="1600" strike="sngStrike">
                <a:solidFill>
                  <a:srgbClr val="FFFFFF"/>
                </a:solidFill>
              </a:rPr>
              <a:t>scoping</a:t>
            </a:r>
            <a:r>
              <a:rPr b="1" lang="en" sz="1600">
                <a:solidFill>
                  <a:srgbClr val="FFFFFF"/>
                </a:solidFill>
              </a:rPr>
              <a:t> </a:t>
            </a:r>
            <a:r>
              <a:rPr b="1" lang="en" sz="1600" u="sng">
                <a:solidFill>
                  <a:srgbClr val="FFFFFF"/>
                </a:solidFill>
              </a:rPr>
              <a:t>planning</a:t>
            </a:r>
            <a:r>
              <a:rPr lang="en" sz="1600">
                <a:solidFill>
                  <a:srgbClr val="FFFFFF"/>
                </a:solidFill>
              </a:rPr>
              <a:t> that doesn’t need to be redone</a:t>
            </a:r>
            <a:endParaRPr sz="1600">
              <a:solidFill>
                <a:srgbClr val="FFFFFF"/>
              </a:solidFill>
            </a:endParaRPr>
          </a:p>
          <a:p>
            <a:pPr indent="-330200" lvl="0" marL="457200" rtl="0" algn="l">
              <a:lnSpc>
                <a:spcPct val="200000"/>
              </a:lnSpc>
              <a:spcBef>
                <a:spcPts val="0"/>
              </a:spcBef>
              <a:spcAft>
                <a:spcPts val="0"/>
              </a:spcAft>
              <a:buClr>
                <a:srgbClr val="FFFFFF"/>
              </a:buClr>
              <a:buSzPts val="1600"/>
              <a:buChar char="●"/>
            </a:pPr>
            <a:r>
              <a:rPr lang="en" sz="1600">
                <a:solidFill>
                  <a:srgbClr val="FFFFFF"/>
                </a:solidFill>
              </a:rPr>
              <a:t>Do redo the </a:t>
            </a:r>
            <a:r>
              <a:rPr b="1" lang="en" sz="1600" strike="sngStrike">
                <a:solidFill>
                  <a:srgbClr val="FFFFFF"/>
                </a:solidFill>
              </a:rPr>
              <a:t>scoping</a:t>
            </a:r>
            <a:r>
              <a:rPr b="1" lang="en" sz="1600">
                <a:solidFill>
                  <a:srgbClr val="FFFFFF"/>
                </a:solidFill>
              </a:rPr>
              <a:t> </a:t>
            </a:r>
            <a:r>
              <a:rPr b="1" lang="en" sz="1600" u="sng">
                <a:solidFill>
                  <a:srgbClr val="FFFFFF"/>
                </a:solidFill>
              </a:rPr>
              <a:t>planning</a:t>
            </a:r>
            <a:r>
              <a:rPr lang="en" sz="1600">
                <a:solidFill>
                  <a:srgbClr val="FFFFFF"/>
                </a:solidFill>
              </a:rPr>
              <a:t> that does need to be done</a:t>
            </a:r>
            <a:endParaRPr sz="1600">
              <a:solidFill>
                <a:srgbClr val="FFFFFF"/>
              </a:solidFill>
            </a:endParaRPr>
          </a:p>
        </p:txBody>
      </p:sp>
      <p:cxnSp>
        <p:nvCxnSpPr>
          <p:cNvPr id="335" name="Google Shape;335;p45"/>
          <p:cNvCxnSpPr/>
          <p:nvPr/>
        </p:nvCxnSpPr>
        <p:spPr>
          <a:xfrm>
            <a:off x="488125" y="1124300"/>
            <a:ext cx="699000" cy="0"/>
          </a:xfrm>
          <a:prstGeom prst="straightConnector1">
            <a:avLst/>
          </a:prstGeom>
          <a:noFill/>
          <a:ln cap="flat" cmpd="sng" w="19050">
            <a:solidFill>
              <a:srgbClr val="EC008B"/>
            </a:solidFill>
            <a:prstDash val="solid"/>
            <a:round/>
            <a:headEnd len="med" w="med" type="none"/>
            <a:tailEnd len="med" w="med" type="none"/>
          </a:ln>
        </p:spPr>
      </p:cxnSp>
      <p:pic>
        <p:nvPicPr>
          <p:cNvPr id="336" name="Google Shape;336;p45"/>
          <p:cNvPicPr preferRelativeResize="0"/>
          <p:nvPr/>
        </p:nvPicPr>
        <p:blipFill>
          <a:blip r:embed="rId4">
            <a:alphaModFix/>
          </a:blip>
          <a:stretch>
            <a:fillRect/>
          </a:stretch>
        </p:blipFill>
        <p:spPr>
          <a:xfrm>
            <a:off x="8543851" y="4338518"/>
            <a:ext cx="371550" cy="57638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40" name="Shape 340"/>
        <p:cNvGrpSpPr/>
        <p:nvPr/>
      </p:nvGrpSpPr>
      <p:grpSpPr>
        <a:xfrm>
          <a:off x="0" y="0"/>
          <a:ext cx="0" cy="0"/>
          <a:chOff x="0" y="0"/>
          <a:chExt cx="0" cy="0"/>
        </a:xfrm>
      </p:grpSpPr>
      <p:sp>
        <p:nvSpPr>
          <p:cNvPr id="341" name="Google Shape;341;p46"/>
          <p:cNvSpPr txBox="1"/>
          <p:nvPr>
            <p:ph idx="1" type="body"/>
          </p:nvPr>
        </p:nvSpPr>
        <p:spPr>
          <a:xfrm>
            <a:off x="409775" y="3231475"/>
            <a:ext cx="6287700" cy="569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solidFill>
                  <a:srgbClr val="FFFFFF"/>
                </a:solidFill>
              </a:rPr>
              <a:t>The best laid plans</a:t>
            </a:r>
            <a:endParaRPr sz="2400">
              <a:solidFill>
                <a:srgbClr val="FFFFFF"/>
              </a:solidFill>
            </a:endParaRPr>
          </a:p>
        </p:txBody>
      </p:sp>
      <p:sp>
        <p:nvSpPr>
          <p:cNvPr id="342" name="Google Shape;342;p46"/>
          <p:cNvSpPr txBox="1"/>
          <p:nvPr>
            <p:ph type="title"/>
          </p:nvPr>
        </p:nvSpPr>
        <p:spPr>
          <a:xfrm>
            <a:off x="834550" y="1357500"/>
            <a:ext cx="5547000" cy="165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9600">
                <a:solidFill>
                  <a:srgbClr val="FFFFFF"/>
                </a:solidFill>
              </a:rPr>
              <a:t>Evolve</a:t>
            </a:r>
            <a:endParaRPr b="1" sz="9600">
              <a:solidFill>
                <a:srgbClr val="FFFFFF"/>
              </a:solidFill>
            </a:endParaRPr>
          </a:p>
        </p:txBody>
      </p:sp>
      <p:cxnSp>
        <p:nvCxnSpPr>
          <p:cNvPr id="343" name="Google Shape;343;p46"/>
          <p:cNvCxnSpPr/>
          <p:nvPr/>
        </p:nvCxnSpPr>
        <p:spPr>
          <a:xfrm>
            <a:off x="539900" y="1522650"/>
            <a:ext cx="0" cy="1340400"/>
          </a:xfrm>
          <a:prstGeom prst="straightConnector1">
            <a:avLst/>
          </a:prstGeom>
          <a:noFill/>
          <a:ln cap="flat" cmpd="sng" w="38100">
            <a:solidFill>
              <a:srgbClr val="CCCCCC"/>
            </a:solidFill>
            <a:prstDash val="solid"/>
            <a:round/>
            <a:headEnd len="med" w="med" type="none"/>
            <a:tailEnd len="med" w="med" type="none"/>
          </a:ln>
        </p:spPr>
      </p:cxnSp>
      <p:pic>
        <p:nvPicPr>
          <p:cNvPr id="344" name="Google Shape;344;p46"/>
          <p:cNvPicPr preferRelativeResize="0"/>
          <p:nvPr/>
        </p:nvPicPr>
        <p:blipFill>
          <a:blip r:embed="rId4">
            <a:alphaModFix/>
          </a:blip>
          <a:stretch>
            <a:fillRect/>
          </a:stretch>
        </p:blipFill>
        <p:spPr>
          <a:xfrm>
            <a:off x="8543851" y="4338518"/>
            <a:ext cx="371550" cy="57638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48" name="Shape 348"/>
        <p:cNvGrpSpPr/>
        <p:nvPr/>
      </p:nvGrpSpPr>
      <p:grpSpPr>
        <a:xfrm>
          <a:off x="0" y="0"/>
          <a:ext cx="0" cy="0"/>
          <a:chOff x="0" y="0"/>
          <a:chExt cx="0" cy="0"/>
        </a:xfrm>
      </p:grpSpPr>
      <p:sp>
        <p:nvSpPr>
          <p:cNvPr id="349" name="Google Shape;349;p47"/>
          <p:cNvSpPr txBox="1"/>
          <p:nvPr>
            <p:ph type="title"/>
          </p:nvPr>
        </p:nvSpPr>
        <p:spPr>
          <a:xfrm>
            <a:off x="340850" y="313875"/>
            <a:ext cx="8081100" cy="7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FFFF"/>
                </a:solidFill>
              </a:rPr>
              <a:t>Evolve</a:t>
            </a:r>
            <a:endParaRPr b="1" sz="3600">
              <a:solidFill>
                <a:srgbClr val="FFFFFF"/>
              </a:solidFill>
            </a:endParaRPr>
          </a:p>
        </p:txBody>
      </p:sp>
      <p:sp>
        <p:nvSpPr>
          <p:cNvPr id="350" name="Google Shape;350;p47"/>
          <p:cNvSpPr txBox="1"/>
          <p:nvPr>
            <p:ph idx="1" type="body"/>
          </p:nvPr>
        </p:nvSpPr>
        <p:spPr>
          <a:xfrm>
            <a:off x="340850" y="1371750"/>
            <a:ext cx="7673700" cy="2820000"/>
          </a:xfrm>
          <a:prstGeom prst="rect">
            <a:avLst/>
          </a:prstGeom>
        </p:spPr>
        <p:txBody>
          <a:bodyPr anchorCtr="0" anchor="t" bIns="91425" lIns="91425" spcFirstLastPara="1" rIns="91425" wrap="square" tIns="91425">
            <a:noAutofit/>
          </a:bodyPr>
          <a:lstStyle/>
          <a:p>
            <a:pPr indent="-330200" lvl="0" marL="457200" rtl="0" algn="l">
              <a:lnSpc>
                <a:spcPct val="113000"/>
              </a:lnSpc>
              <a:spcBef>
                <a:spcPts val="0"/>
              </a:spcBef>
              <a:spcAft>
                <a:spcPts val="0"/>
              </a:spcAft>
              <a:buClr>
                <a:srgbClr val="FFFFFF"/>
              </a:buClr>
              <a:buSzPts val="1600"/>
              <a:buChar char="●"/>
            </a:pPr>
            <a:r>
              <a:rPr lang="en" sz="1600">
                <a:solidFill>
                  <a:srgbClr val="FFFFFF"/>
                </a:solidFill>
              </a:rPr>
              <a:t>The world changes, obstacles go away, resources open up, and infrastructure is built</a:t>
            </a:r>
            <a:endParaRPr sz="1600">
              <a:solidFill>
                <a:srgbClr val="FFFFFF"/>
              </a:solidFill>
            </a:endParaRPr>
          </a:p>
          <a:p>
            <a:pPr indent="-330200" lvl="0" marL="457200" rtl="0" algn="l">
              <a:lnSpc>
                <a:spcPct val="113000"/>
              </a:lnSpc>
              <a:spcBef>
                <a:spcPts val="1600"/>
              </a:spcBef>
              <a:spcAft>
                <a:spcPts val="0"/>
              </a:spcAft>
              <a:buClr>
                <a:srgbClr val="FFFFFF"/>
              </a:buClr>
              <a:buSzPts val="1600"/>
              <a:buChar char="●"/>
            </a:pPr>
            <a:r>
              <a:rPr lang="en" sz="1600">
                <a:solidFill>
                  <a:srgbClr val="FFFFFF"/>
                </a:solidFill>
              </a:rPr>
              <a:t>Projects may become possible or preferable that previously weren’t</a:t>
            </a:r>
            <a:endParaRPr sz="1600">
              <a:solidFill>
                <a:srgbClr val="FFFFFF"/>
              </a:solidFill>
            </a:endParaRPr>
          </a:p>
          <a:p>
            <a:pPr indent="-330200" lvl="0" marL="457200" rtl="0" algn="l">
              <a:lnSpc>
                <a:spcPct val="113000"/>
              </a:lnSpc>
              <a:spcBef>
                <a:spcPts val="1600"/>
              </a:spcBef>
              <a:spcAft>
                <a:spcPts val="0"/>
              </a:spcAft>
              <a:buClr>
                <a:srgbClr val="FFFFFF"/>
              </a:buClr>
              <a:buSzPts val="1600"/>
              <a:buChar char="●"/>
            </a:pPr>
            <a:r>
              <a:rPr lang="en" sz="1600">
                <a:solidFill>
                  <a:srgbClr val="FFFFFF"/>
                </a:solidFill>
              </a:rPr>
              <a:t>Fortunately, you’ve documented, shared, and saved your scoping and planning documents</a:t>
            </a:r>
            <a:endParaRPr sz="1600">
              <a:solidFill>
                <a:srgbClr val="FFFFFF"/>
              </a:solidFill>
            </a:endParaRPr>
          </a:p>
          <a:p>
            <a:pPr indent="-330200" lvl="0" marL="457200" rtl="0" algn="l">
              <a:lnSpc>
                <a:spcPct val="113000"/>
              </a:lnSpc>
              <a:spcBef>
                <a:spcPts val="1600"/>
              </a:spcBef>
              <a:spcAft>
                <a:spcPts val="1600"/>
              </a:spcAft>
              <a:buClr>
                <a:srgbClr val="FFFFFF"/>
              </a:buClr>
              <a:buSzPts val="1600"/>
              <a:buChar char="●"/>
            </a:pPr>
            <a:r>
              <a:rPr lang="en" sz="1600">
                <a:solidFill>
                  <a:srgbClr val="FFFFFF"/>
                </a:solidFill>
              </a:rPr>
              <a:t>So, when the future happens, </a:t>
            </a:r>
            <a:r>
              <a:rPr b="1" lang="en" sz="1600">
                <a:solidFill>
                  <a:srgbClr val="FFFFFF"/>
                </a:solidFill>
              </a:rPr>
              <a:t>you already have a plan</a:t>
            </a:r>
            <a:endParaRPr b="1" sz="1600">
              <a:solidFill>
                <a:srgbClr val="FFFFFF"/>
              </a:solidFill>
            </a:endParaRPr>
          </a:p>
        </p:txBody>
      </p:sp>
      <p:pic>
        <p:nvPicPr>
          <p:cNvPr id="351" name="Google Shape;351;p47"/>
          <p:cNvPicPr preferRelativeResize="0"/>
          <p:nvPr/>
        </p:nvPicPr>
        <p:blipFill>
          <a:blip r:embed="rId4">
            <a:alphaModFix/>
          </a:blip>
          <a:stretch>
            <a:fillRect/>
          </a:stretch>
        </p:blipFill>
        <p:spPr>
          <a:xfrm>
            <a:off x="8543851" y="4338518"/>
            <a:ext cx="371550" cy="576382"/>
          </a:xfrm>
          <a:prstGeom prst="rect">
            <a:avLst/>
          </a:prstGeom>
          <a:noFill/>
          <a:ln>
            <a:noFill/>
          </a:ln>
        </p:spPr>
      </p:pic>
      <p:cxnSp>
        <p:nvCxnSpPr>
          <p:cNvPr id="352" name="Google Shape;352;p47"/>
          <p:cNvCxnSpPr/>
          <p:nvPr/>
        </p:nvCxnSpPr>
        <p:spPr>
          <a:xfrm>
            <a:off x="488125" y="1124300"/>
            <a:ext cx="699000" cy="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56" name="Shape 356"/>
        <p:cNvGrpSpPr/>
        <p:nvPr/>
      </p:nvGrpSpPr>
      <p:grpSpPr>
        <a:xfrm>
          <a:off x="0" y="0"/>
          <a:ext cx="0" cy="0"/>
          <a:chOff x="0" y="0"/>
          <a:chExt cx="0" cy="0"/>
        </a:xfrm>
      </p:grpSpPr>
      <p:pic>
        <p:nvPicPr>
          <p:cNvPr id="357" name="Google Shape;357;p48"/>
          <p:cNvPicPr preferRelativeResize="0"/>
          <p:nvPr/>
        </p:nvPicPr>
        <p:blipFill rotWithShape="1">
          <a:blip r:embed="rId4">
            <a:alphaModFix amt="75000"/>
          </a:blip>
          <a:srcRect b="0" l="31808" r="31808" t="0"/>
          <a:stretch/>
        </p:blipFill>
        <p:spPr>
          <a:xfrm>
            <a:off x="7266525" y="2009400"/>
            <a:ext cx="1651202" cy="2905500"/>
          </a:xfrm>
          <a:prstGeom prst="rect">
            <a:avLst/>
          </a:prstGeom>
          <a:noFill/>
          <a:ln>
            <a:noFill/>
          </a:ln>
        </p:spPr>
      </p:pic>
      <p:pic>
        <p:nvPicPr>
          <p:cNvPr id="358" name="Google Shape;358;p48"/>
          <p:cNvPicPr preferRelativeResize="0"/>
          <p:nvPr/>
        </p:nvPicPr>
        <p:blipFill rotWithShape="1">
          <a:blip r:embed="rId5">
            <a:alphaModFix amt="75000"/>
          </a:blip>
          <a:srcRect b="0" l="31808" r="31808" t="0"/>
          <a:stretch/>
        </p:blipFill>
        <p:spPr>
          <a:xfrm>
            <a:off x="224075" y="2009400"/>
            <a:ext cx="1651202" cy="2905500"/>
          </a:xfrm>
          <a:prstGeom prst="rect">
            <a:avLst/>
          </a:prstGeom>
          <a:noFill/>
          <a:ln>
            <a:noFill/>
          </a:ln>
        </p:spPr>
      </p:pic>
      <p:pic>
        <p:nvPicPr>
          <p:cNvPr id="359" name="Google Shape;359;p48"/>
          <p:cNvPicPr preferRelativeResize="0"/>
          <p:nvPr/>
        </p:nvPicPr>
        <p:blipFill rotWithShape="1">
          <a:blip r:embed="rId6">
            <a:alphaModFix amt="95000"/>
          </a:blip>
          <a:srcRect b="0" l="31808" r="31808" t="0"/>
          <a:stretch/>
        </p:blipFill>
        <p:spPr>
          <a:xfrm>
            <a:off x="3748675" y="2009400"/>
            <a:ext cx="1651202" cy="2905500"/>
          </a:xfrm>
          <a:prstGeom prst="rect">
            <a:avLst/>
          </a:prstGeom>
          <a:noFill/>
          <a:ln>
            <a:noFill/>
          </a:ln>
        </p:spPr>
      </p:pic>
      <p:pic>
        <p:nvPicPr>
          <p:cNvPr id="360" name="Google Shape;360;p48"/>
          <p:cNvPicPr preferRelativeResize="0"/>
          <p:nvPr/>
        </p:nvPicPr>
        <p:blipFill rotWithShape="1">
          <a:blip r:embed="rId7">
            <a:alphaModFix amt="95000"/>
          </a:blip>
          <a:srcRect b="0" l="31808" r="31808" t="0"/>
          <a:stretch/>
        </p:blipFill>
        <p:spPr>
          <a:xfrm>
            <a:off x="5507588" y="2009400"/>
            <a:ext cx="1651202" cy="2905500"/>
          </a:xfrm>
          <a:prstGeom prst="rect">
            <a:avLst/>
          </a:prstGeom>
          <a:noFill/>
          <a:ln>
            <a:noFill/>
          </a:ln>
        </p:spPr>
      </p:pic>
      <p:pic>
        <p:nvPicPr>
          <p:cNvPr id="361" name="Google Shape;361;p48"/>
          <p:cNvPicPr preferRelativeResize="0"/>
          <p:nvPr/>
        </p:nvPicPr>
        <p:blipFill rotWithShape="1">
          <a:blip r:embed="rId8">
            <a:alphaModFix amt="95000"/>
          </a:blip>
          <a:srcRect b="0" l="31808" r="31808" t="0"/>
          <a:stretch/>
        </p:blipFill>
        <p:spPr>
          <a:xfrm>
            <a:off x="1989775" y="2009400"/>
            <a:ext cx="1651202" cy="2905500"/>
          </a:xfrm>
          <a:prstGeom prst="rect">
            <a:avLst/>
          </a:prstGeom>
          <a:noFill/>
          <a:ln>
            <a:noFill/>
          </a:ln>
        </p:spPr>
      </p:pic>
      <p:sp>
        <p:nvSpPr>
          <p:cNvPr id="362" name="Google Shape;362;p48"/>
          <p:cNvSpPr/>
          <p:nvPr/>
        </p:nvSpPr>
        <p:spPr>
          <a:xfrm>
            <a:off x="224075" y="3111900"/>
            <a:ext cx="1651200" cy="70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a:solidFill>
                  <a:srgbClr val="666666"/>
                </a:solidFill>
                <a:latin typeface="Montserrat"/>
                <a:ea typeface="Montserrat"/>
                <a:cs typeface="Montserrat"/>
                <a:sym typeface="Montserrat"/>
              </a:rPr>
              <a:t>Challenges &amp; Opportunities</a:t>
            </a:r>
            <a:endParaRPr b="1">
              <a:solidFill>
                <a:srgbClr val="666666"/>
              </a:solidFill>
              <a:latin typeface="Montserrat"/>
              <a:ea typeface="Montserrat"/>
              <a:cs typeface="Montserrat"/>
              <a:sym typeface="Montserrat"/>
            </a:endParaRPr>
          </a:p>
        </p:txBody>
      </p:sp>
      <p:sp>
        <p:nvSpPr>
          <p:cNvPr id="363" name="Google Shape;363;p48"/>
          <p:cNvSpPr/>
          <p:nvPr/>
        </p:nvSpPr>
        <p:spPr>
          <a:xfrm>
            <a:off x="1985244" y="3111900"/>
            <a:ext cx="1651200" cy="700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rgbClr val="EC008B"/>
                </a:solidFill>
                <a:latin typeface="Montserrat"/>
                <a:ea typeface="Montserrat"/>
                <a:cs typeface="Montserrat"/>
                <a:sym typeface="Montserrat"/>
              </a:rPr>
              <a:t>PITCH</a:t>
            </a:r>
            <a:endParaRPr b="1" sz="1800">
              <a:solidFill>
                <a:srgbClr val="EC008B"/>
              </a:solidFill>
              <a:latin typeface="Montserrat"/>
              <a:ea typeface="Montserrat"/>
              <a:cs typeface="Montserrat"/>
              <a:sym typeface="Montserrat"/>
            </a:endParaRPr>
          </a:p>
        </p:txBody>
      </p:sp>
      <p:sp>
        <p:nvSpPr>
          <p:cNvPr id="364" name="Google Shape;364;p48"/>
          <p:cNvSpPr/>
          <p:nvPr/>
        </p:nvSpPr>
        <p:spPr>
          <a:xfrm>
            <a:off x="3746413" y="3111900"/>
            <a:ext cx="1651200" cy="700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800">
                <a:solidFill>
                  <a:srgbClr val="EC008B"/>
                </a:solidFill>
                <a:latin typeface="Montserrat"/>
                <a:ea typeface="Montserrat"/>
                <a:cs typeface="Montserrat"/>
                <a:sym typeface="Montserrat"/>
              </a:rPr>
              <a:t>SCOPE</a:t>
            </a:r>
            <a:endParaRPr b="1" sz="1800">
              <a:solidFill>
                <a:srgbClr val="EC008B"/>
              </a:solidFill>
              <a:latin typeface="Montserrat"/>
              <a:ea typeface="Montserrat"/>
              <a:cs typeface="Montserrat"/>
              <a:sym typeface="Montserrat"/>
            </a:endParaRPr>
          </a:p>
        </p:txBody>
      </p:sp>
      <p:sp>
        <p:nvSpPr>
          <p:cNvPr id="365" name="Google Shape;365;p48"/>
          <p:cNvSpPr/>
          <p:nvPr/>
        </p:nvSpPr>
        <p:spPr>
          <a:xfrm>
            <a:off x="5507581" y="3111900"/>
            <a:ext cx="1651200" cy="700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800">
                <a:solidFill>
                  <a:srgbClr val="EC008B"/>
                </a:solidFill>
                <a:latin typeface="Montserrat"/>
                <a:ea typeface="Montserrat"/>
                <a:cs typeface="Montserrat"/>
                <a:sym typeface="Montserrat"/>
              </a:rPr>
              <a:t>PLAN</a:t>
            </a:r>
            <a:endParaRPr b="1" sz="1800">
              <a:solidFill>
                <a:srgbClr val="EC008B"/>
              </a:solidFill>
              <a:latin typeface="Montserrat"/>
              <a:ea typeface="Montserrat"/>
              <a:cs typeface="Montserrat"/>
              <a:sym typeface="Montserrat"/>
            </a:endParaRPr>
          </a:p>
        </p:txBody>
      </p:sp>
      <p:sp>
        <p:nvSpPr>
          <p:cNvPr id="366" name="Google Shape;366;p48"/>
          <p:cNvSpPr/>
          <p:nvPr/>
        </p:nvSpPr>
        <p:spPr>
          <a:xfrm>
            <a:off x="7268750" y="3111900"/>
            <a:ext cx="1651200" cy="70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en" sz="1800">
                <a:solidFill>
                  <a:srgbClr val="666666"/>
                </a:solidFill>
                <a:latin typeface="Montserrat"/>
                <a:ea typeface="Montserrat"/>
                <a:cs typeface="Montserrat"/>
                <a:sym typeface="Montserrat"/>
              </a:rPr>
              <a:t>Evolve</a:t>
            </a:r>
            <a:endParaRPr b="1" sz="1800">
              <a:solidFill>
                <a:srgbClr val="666666"/>
              </a:solidFill>
              <a:latin typeface="Montserrat"/>
              <a:ea typeface="Montserrat"/>
              <a:cs typeface="Montserrat"/>
              <a:sym typeface="Montserrat"/>
            </a:endParaRPr>
          </a:p>
        </p:txBody>
      </p:sp>
      <p:sp>
        <p:nvSpPr>
          <p:cNvPr id="367" name="Google Shape;367;p48"/>
          <p:cNvSpPr txBox="1"/>
          <p:nvPr>
            <p:ph type="title"/>
          </p:nvPr>
        </p:nvSpPr>
        <p:spPr>
          <a:xfrm>
            <a:off x="340850" y="313875"/>
            <a:ext cx="5802300" cy="127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FFFF"/>
                </a:solidFill>
              </a:rPr>
              <a:t>Building an Effective Data Science Portfolio</a:t>
            </a:r>
            <a:endParaRPr b="1" sz="3600">
              <a:solidFill>
                <a:srgbClr val="FFFFFF"/>
              </a:solidFill>
            </a:endParaRPr>
          </a:p>
        </p:txBody>
      </p:sp>
      <p:cxnSp>
        <p:nvCxnSpPr>
          <p:cNvPr id="368" name="Google Shape;368;p48"/>
          <p:cNvCxnSpPr/>
          <p:nvPr/>
        </p:nvCxnSpPr>
        <p:spPr>
          <a:xfrm>
            <a:off x="228600" y="422550"/>
            <a:ext cx="0" cy="1100100"/>
          </a:xfrm>
          <a:prstGeom prst="straightConnector1">
            <a:avLst/>
          </a:prstGeom>
          <a:noFill/>
          <a:ln cap="flat" cmpd="sng" w="38100">
            <a:solidFill>
              <a:srgbClr val="EC008B"/>
            </a:solidFill>
            <a:prstDash val="solid"/>
            <a:round/>
            <a:headEnd len="med" w="med" type="none"/>
            <a:tailEnd len="med" w="med" type="none"/>
          </a:ln>
        </p:spPr>
      </p:cxnSp>
      <p:pic>
        <p:nvPicPr>
          <p:cNvPr id="369" name="Google Shape;369;p48"/>
          <p:cNvPicPr preferRelativeResize="0"/>
          <p:nvPr/>
        </p:nvPicPr>
        <p:blipFill>
          <a:blip r:embed="rId9">
            <a:alphaModFix/>
          </a:blip>
          <a:stretch>
            <a:fillRect/>
          </a:stretch>
        </p:blipFill>
        <p:spPr>
          <a:xfrm>
            <a:off x="8543851" y="228593"/>
            <a:ext cx="371550" cy="57638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73" name="Shape 373"/>
        <p:cNvGrpSpPr/>
        <p:nvPr/>
      </p:nvGrpSpPr>
      <p:grpSpPr>
        <a:xfrm>
          <a:off x="0" y="0"/>
          <a:ext cx="0" cy="0"/>
          <a:chOff x="0" y="0"/>
          <a:chExt cx="0" cy="0"/>
        </a:xfrm>
      </p:grpSpPr>
      <p:sp>
        <p:nvSpPr>
          <p:cNvPr id="374" name="Google Shape;374;p49"/>
          <p:cNvSpPr/>
          <p:nvPr/>
        </p:nvSpPr>
        <p:spPr>
          <a:xfrm>
            <a:off x="4438" y="0"/>
            <a:ext cx="9144000" cy="5143500"/>
          </a:xfrm>
          <a:prstGeom prst="rect">
            <a:avLst/>
          </a:prstGeom>
          <a:noFill/>
          <a:ln cap="flat" cmpd="sng" w="114300">
            <a:solidFill>
              <a:srgbClr val="EC00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9"/>
          <p:cNvSpPr txBox="1"/>
          <p:nvPr>
            <p:ph type="title"/>
          </p:nvPr>
        </p:nvSpPr>
        <p:spPr>
          <a:xfrm>
            <a:off x="810300" y="1104775"/>
            <a:ext cx="7523400" cy="59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Join Metis for a live webinar event:</a:t>
            </a:r>
            <a:endParaRPr b="1" sz="2400">
              <a:solidFill>
                <a:srgbClr val="FFFFFF"/>
              </a:solidFill>
            </a:endParaRPr>
          </a:p>
        </p:txBody>
      </p:sp>
      <p:sp>
        <p:nvSpPr>
          <p:cNvPr id="376" name="Google Shape;376;p49"/>
          <p:cNvSpPr txBox="1"/>
          <p:nvPr>
            <p:ph idx="1" type="body"/>
          </p:nvPr>
        </p:nvSpPr>
        <p:spPr>
          <a:xfrm>
            <a:off x="5341550" y="2025475"/>
            <a:ext cx="3209100" cy="120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FFFFFF"/>
                </a:solidFill>
              </a:rPr>
              <a:t>WEDNESDAY, MAY 15</a:t>
            </a:r>
            <a:endParaRPr b="1">
              <a:solidFill>
                <a:srgbClr val="FFFFFF"/>
              </a:solidFill>
            </a:endParaRPr>
          </a:p>
          <a:p>
            <a:pPr indent="0" lvl="0" marL="0" rtl="0" algn="l">
              <a:lnSpc>
                <a:spcPct val="115000"/>
              </a:lnSpc>
              <a:spcBef>
                <a:spcPts val="1000"/>
              </a:spcBef>
              <a:spcAft>
                <a:spcPts val="0"/>
              </a:spcAft>
              <a:buNone/>
            </a:pPr>
            <a:r>
              <a:rPr lang="en">
                <a:solidFill>
                  <a:srgbClr val="FFFFFF"/>
                </a:solidFill>
              </a:rPr>
              <a:t>1PM </a:t>
            </a:r>
            <a:r>
              <a:rPr lang="en">
                <a:solidFill>
                  <a:srgbClr val="FFFFFF"/>
                </a:solidFill>
              </a:rPr>
              <a:t>-</a:t>
            </a:r>
            <a:r>
              <a:rPr lang="en">
                <a:solidFill>
                  <a:srgbClr val="FFFFFF"/>
                </a:solidFill>
              </a:rPr>
              <a:t> 1:45PM ET</a:t>
            </a:r>
            <a:endParaRPr>
              <a:solidFill>
                <a:srgbClr val="FFFFFF"/>
              </a:solidFill>
            </a:endParaRPr>
          </a:p>
          <a:p>
            <a:pPr indent="0" lvl="0" marL="0" rtl="0" algn="l">
              <a:lnSpc>
                <a:spcPct val="115000"/>
              </a:lnSpc>
              <a:spcBef>
                <a:spcPts val="1000"/>
              </a:spcBef>
              <a:spcAft>
                <a:spcPts val="1000"/>
              </a:spcAft>
              <a:buNone/>
            </a:pPr>
            <a:r>
              <a:rPr b="1" lang="en">
                <a:solidFill>
                  <a:srgbClr val="FFFFFF"/>
                </a:solidFill>
              </a:rPr>
              <a:t>FREE!</a:t>
            </a:r>
            <a:endParaRPr b="1" sz="1600">
              <a:solidFill>
                <a:srgbClr val="FFFFFF"/>
              </a:solidFill>
            </a:endParaRPr>
          </a:p>
        </p:txBody>
      </p:sp>
      <p:pic>
        <p:nvPicPr>
          <p:cNvPr id="377" name="Google Shape;377;p49"/>
          <p:cNvPicPr preferRelativeResize="0"/>
          <p:nvPr/>
        </p:nvPicPr>
        <p:blipFill>
          <a:blip r:embed="rId4">
            <a:alphaModFix/>
          </a:blip>
          <a:stretch>
            <a:fillRect/>
          </a:stretch>
        </p:blipFill>
        <p:spPr>
          <a:xfrm>
            <a:off x="4380562" y="276425"/>
            <a:ext cx="382876" cy="593924"/>
          </a:xfrm>
          <a:prstGeom prst="rect">
            <a:avLst/>
          </a:prstGeom>
          <a:noFill/>
          <a:ln>
            <a:noFill/>
          </a:ln>
        </p:spPr>
      </p:pic>
      <p:sp>
        <p:nvSpPr>
          <p:cNvPr id="378" name="Google Shape;378;p49"/>
          <p:cNvSpPr txBox="1"/>
          <p:nvPr>
            <p:ph idx="1" type="body"/>
          </p:nvPr>
        </p:nvSpPr>
        <p:spPr>
          <a:xfrm>
            <a:off x="1087450" y="1970125"/>
            <a:ext cx="3815400" cy="157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rPr>
              <a:t>Start with Strategy: </a:t>
            </a:r>
            <a:r>
              <a:rPr lang="en" sz="2000">
                <a:solidFill>
                  <a:schemeClr val="lt1"/>
                </a:solidFill>
              </a:rPr>
              <a:t>Building an Effective </a:t>
            </a:r>
            <a:endParaRPr sz="2000">
              <a:solidFill>
                <a:schemeClr val="lt1"/>
              </a:solidFill>
            </a:endParaRPr>
          </a:p>
          <a:p>
            <a:pPr indent="0" lvl="0" marL="0" rtl="0" algn="l">
              <a:spcBef>
                <a:spcPts val="0"/>
              </a:spcBef>
              <a:spcAft>
                <a:spcPts val="0"/>
              </a:spcAft>
              <a:buNone/>
            </a:pPr>
            <a:r>
              <a:rPr lang="en" sz="2000">
                <a:solidFill>
                  <a:schemeClr val="lt1"/>
                </a:solidFill>
              </a:rPr>
              <a:t>Data Science Project Portfolio for Your Business</a:t>
            </a:r>
            <a:endParaRPr sz="2000">
              <a:solidFill>
                <a:srgbClr val="FFFFFF"/>
              </a:solidFill>
            </a:endParaRPr>
          </a:p>
        </p:txBody>
      </p:sp>
      <p:cxnSp>
        <p:nvCxnSpPr>
          <p:cNvPr id="379" name="Google Shape;379;p49"/>
          <p:cNvCxnSpPr/>
          <p:nvPr/>
        </p:nvCxnSpPr>
        <p:spPr>
          <a:xfrm>
            <a:off x="5009625" y="1930225"/>
            <a:ext cx="0" cy="1610700"/>
          </a:xfrm>
          <a:prstGeom prst="straightConnector1">
            <a:avLst/>
          </a:prstGeom>
          <a:noFill/>
          <a:ln cap="flat" cmpd="sng" w="38100">
            <a:solidFill>
              <a:srgbClr val="EC008B"/>
            </a:solidFill>
            <a:prstDash val="solid"/>
            <a:round/>
            <a:headEnd len="med" w="med" type="none"/>
            <a:tailEnd len="med" w="med" type="none"/>
          </a:ln>
        </p:spPr>
      </p:cxnSp>
      <p:grpSp>
        <p:nvGrpSpPr>
          <p:cNvPr id="380" name="Google Shape;380;p49"/>
          <p:cNvGrpSpPr/>
          <p:nvPr/>
        </p:nvGrpSpPr>
        <p:grpSpPr>
          <a:xfrm>
            <a:off x="1220450" y="3982425"/>
            <a:ext cx="6711975" cy="649200"/>
            <a:chOff x="1220450" y="3982425"/>
            <a:chExt cx="6711975" cy="649200"/>
          </a:xfrm>
        </p:grpSpPr>
        <p:sp>
          <p:nvSpPr>
            <p:cNvPr id="381" name="Google Shape;381;p49"/>
            <p:cNvSpPr/>
            <p:nvPr/>
          </p:nvSpPr>
          <p:spPr>
            <a:xfrm>
              <a:off x="7283225" y="3982425"/>
              <a:ext cx="649200" cy="649200"/>
            </a:xfrm>
            <a:prstGeom prst="flowChartDelay">
              <a:avLst/>
            </a:prstGeom>
            <a:solidFill>
              <a:srgbClr val="EC00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82" name="Google Shape;382;p49"/>
            <p:cNvSpPr/>
            <p:nvPr/>
          </p:nvSpPr>
          <p:spPr>
            <a:xfrm>
              <a:off x="1721800" y="3982425"/>
              <a:ext cx="5639700" cy="649200"/>
            </a:xfrm>
            <a:prstGeom prst="rect">
              <a:avLst/>
            </a:prstGeom>
            <a:solidFill>
              <a:srgbClr val="EC00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83" name="Google Shape;383;p49"/>
            <p:cNvSpPr/>
            <p:nvPr/>
          </p:nvSpPr>
          <p:spPr>
            <a:xfrm rot="10800000">
              <a:off x="1220450" y="3982425"/>
              <a:ext cx="649200" cy="649200"/>
            </a:xfrm>
            <a:prstGeom prst="flowChartDelay">
              <a:avLst/>
            </a:prstGeom>
            <a:solidFill>
              <a:srgbClr val="EC00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384" name="Google Shape;384;p49"/>
          <p:cNvSpPr txBox="1"/>
          <p:nvPr>
            <p:ph idx="1" type="body"/>
          </p:nvPr>
        </p:nvSpPr>
        <p:spPr>
          <a:xfrm>
            <a:off x="531450" y="4047513"/>
            <a:ext cx="8081100" cy="5190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FFFFFF"/>
                </a:solidFill>
              </a:rPr>
              <a:t>To register, visit:</a:t>
            </a:r>
            <a:r>
              <a:rPr b="1" lang="en" sz="2000">
                <a:solidFill>
                  <a:srgbClr val="FFFFFF"/>
                </a:solidFill>
              </a:rPr>
              <a:t> </a:t>
            </a:r>
            <a:r>
              <a:rPr b="1" lang="en" sz="2000">
                <a:solidFill>
                  <a:srgbClr val="FFFFFF"/>
                </a:solidFill>
              </a:rPr>
              <a:t>ThisIsMetis.com/WEBINAR</a:t>
            </a:r>
            <a:endParaRPr b="1" sz="20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45F83"/>
        </a:solidFill>
      </p:bgPr>
    </p:bg>
    <p:spTree>
      <p:nvGrpSpPr>
        <p:cNvPr id="388" name="Shape 388"/>
        <p:cNvGrpSpPr/>
        <p:nvPr/>
      </p:nvGrpSpPr>
      <p:grpSpPr>
        <a:xfrm>
          <a:off x="0" y="0"/>
          <a:ext cx="0" cy="0"/>
          <a:chOff x="0" y="0"/>
          <a:chExt cx="0" cy="0"/>
        </a:xfrm>
      </p:grpSpPr>
      <p:sp>
        <p:nvSpPr>
          <p:cNvPr id="389" name="Google Shape;389;p50"/>
          <p:cNvSpPr txBox="1"/>
          <p:nvPr>
            <p:ph idx="4294967295" type="ctrTitle"/>
          </p:nvPr>
        </p:nvSpPr>
        <p:spPr>
          <a:xfrm>
            <a:off x="570300" y="1546850"/>
            <a:ext cx="8003400" cy="163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8000">
                <a:solidFill>
                  <a:srgbClr val="FFFFFF"/>
                </a:solidFill>
              </a:rPr>
              <a:t>Thank You</a:t>
            </a:r>
            <a:endParaRPr sz="8000">
              <a:solidFill>
                <a:srgbClr val="FFFFFF"/>
              </a:solidFill>
            </a:endParaRPr>
          </a:p>
        </p:txBody>
      </p:sp>
      <p:cxnSp>
        <p:nvCxnSpPr>
          <p:cNvPr id="390" name="Google Shape;390;p50"/>
          <p:cNvCxnSpPr/>
          <p:nvPr/>
        </p:nvCxnSpPr>
        <p:spPr>
          <a:xfrm rot="10800000">
            <a:off x="3683100" y="3295425"/>
            <a:ext cx="1777800" cy="0"/>
          </a:xfrm>
          <a:prstGeom prst="straightConnector1">
            <a:avLst/>
          </a:prstGeom>
          <a:noFill/>
          <a:ln cap="flat" cmpd="sng" w="76200">
            <a:solidFill>
              <a:srgbClr val="EC008B"/>
            </a:solidFill>
            <a:prstDash val="solid"/>
            <a:round/>
            <a:headEnd len="med" w="med" type="none"/>
            <a:tailEnd len="med" w="med" type="none"/>
          </a:ln>
        </p:spPr>
      </p:cxnSp>
      <p:pic>
        <p:nvPicPr>
          <p:cNvPr id="391" name="Google Shape;391;p50"/>
          <p:cNvPicPr preferRelativeResize="0"/>
          <p:nvPr/>
        </p:nvPicPr>
        <p:blipFill>
          <a:blip r:embed="rId3">
            <a:alphaModFix/>
          </a:blip>
          <a:stretch>
            <a:fillRect/>
          </a:stretch>
        </p:blipFill>
        <p:spPr>
          <a:xfrm>
            <a:off x="4322454" y="491475"/>
            <a:ext cx="499092" cy="774226"/>
          </a:xfrm>
          <a:prstGeom prst="rect">
            <a:avLst/>
          </a:prstGeom>
          <a:noFill/>
          <a:ln>
            <a:noFill/>
          </a:ln>
        </p:spPr>
      </p:pic>
      <p:sp>
        <p:nvSpPr>
          <p:cNvPr id="392" name="Google Shape;392;p50"/>
          <p:cNvSpPr txBox="1"/>
          <p:nvPr>
            <p:ph idx="1" type="body"/>
          </p:nvPr>
        </p:nvSpPr>
        <p:spPr>
          <a:xfrm>
            <a:off x="1198800" y="3604775"/>
            <a:ext cx="6746400" cy="878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1600">
                <a:solidFill>
                  <a:srgbClr val="FFFFFF"/>
                </a:solidFill>
              </a:rPr>
              <a:t>KERSTIN FRAILEY + METIS, CORPORATE TRAINING </a:t>
            </a:r>
            <a:endParaRPr b="1" sz="1600">
              <a:solidFill>
                <a:srgbClr val="FFFFFF"/>
              </a:solidFill>
            </a:endParaRPr>
          </a:p>
          <a:p>
            <a:pPr indent="0" lvl="0" marL="0" rtl="0" algn="ctr">
              <a:lnSpc>
                <a:spcPct val="150000"/>
              </a:lnSpc>
              <a:spcBef>
                <a:spcPts val="0"/>
              </a:spcBef>
              <a:spcAft>
                <a:spcPts val="0"/>
              </a:spcAft>
              <a:buNone/>
            </a:pPr>
            <a:r>
              <a:rPr lang="en" sz="1600">
                <a:solidFill>
                  <a:srgbClr val="FFFFFF"/>
                </a:solidFill>
              </a:rPr>
              <a:t>kerstin.frailey@thisismetis.com</a:t>
            </a:r>
            <a:endParaRPr sz="1600">
              <a:solidFill>
                <a:srgbClr val="FFFFFF"/>
              </a:solidFill>
            </a:endParaRPr>
          </a:p>
          <a:p>
            <a:pPr indent="0" lvl="0" marL="0" rtl="0" algn="ctr">
              <a:lnSpc>
                <a:spcPct val="150000"/>
              </a:lnSpc>
              <a:spcBef>
                <a:spcPts val="0"/>
              </a:spcBef>
              <a:spcAft>
                <a:spcPts val="0"/>
              </a:spcAft>
              <a:buNone/>
            </a:pPr>
            <a:r>
              <a:t/>
            </a:r>
            <a:endParaRPr sz="16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6" name="Shape 76"/>
        <p:cNvGrpSpPr/>
        <p:nvPr/>
      </p:nvGrpSpPr>
      <p:grpSpPr>
        <a:xfrm>
          <a:off x="0" y="0"/>
          <a:ext cx="0" cy="0"/>
          <a:chOff x="0" y="0"/>
          <a:chExt cx="0" cy="0"/>
        </a:xfrm>
      </p:grpSpPr>
      <p:sp>
        <p:nvSpPr>
          <p:cNvPr id="77" name="Google Shape;77;p16"/>
          <p:cNvSpPr/>
          <p:nvPr/>
        </p:nvSpPr>
        <p:spPr>
          <a:xfrm>
            <a:off x="0" y="0"/>
            <a:ext cx="4765500" cy="5143500"/>
          </a:xfrm>
          <a:prstGeom prst="rect">
            <a:avLst/>
          </a:prstGeom>
          <a:solidFill>
            <a:srgbClr val="EC00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 name="Google Shape;78;p16"/>
          <p:cNvPicPr preferRelativeResize="0"/>
          <p:nvPr/>
        </p:nvPicPr>
        <p:blipFill>
          <a:blip r:embed="rId4">
            <a:alphaModFix/>
          </a:blip>
          <a:stretch>
            <a:fillRect/>
          </a:stretch>
        </p:blipFill>
        <p:spPr>
          <a:xfrm>
            <a:off x="6208300" y="316600"/>
            <a:ext cx="1329900" cy="1329900"/>
          </a:xfrm>
          <a:prstGeom prst="rect">
            <a:avLst/>
          </a:prstGeom>
          <a:noFill/>
          <a:ln>
            <a:noFill/>
          </a:ln>
        </p:spPr>
      </p:pic>
      <p:sp>
        <p:nvSpPr>
          <p:cNvPr id="79" name="Google Shape;79;p16"/>
          <p:cNvSpPr txBox="1"/>
          <p:nvPr>
            <p:ph idx="4294967295" type="title"/>
          </p:nvPr>
        </p:nvSpPr>
        <p:spPr>
          <a:xfrm>
            <a:off x="361800" y="345775"/>
            <a:ext cx="3885300" cy="90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FFFFFF"/>
                </a:solidFill>
              </a:rPr>
              <a:t>KERSTIN FRAILEY</a:t>
            </a:r>
            <a:endParaRPr b="1" sz="2400">
              <a:solidFill>
                <a:srgbClr val="FFFFFF"/>
              </a:solidFill>
            </a:endParaRPr>
          </a:p>
          <a:p>
            <a:pPr indent="0" lvl="0" marL="0" rtl="0" algn="l">
              <a:lnSpc>
                <a:spcPct val="115000"/>
              </a:lnSpc>
              <a:spcBef>
                <a:spcPts val="0"/>
              </a:spcBef>
              <a:spcAft>
                <a:spcPts val="0"/>
              </a:spcAft>
              <a:buNone/>
            </a:pPr>
            <a:r>
              <a:rPr b="1" lang="en" sz="1800">
                <a:solidFill>
                  <a:srgbClr val="FFFFFF"/>
                </a:solidFill>
              </a:rPr>
              <a:t>Senior Data Scientist, Metis</a:t>
            </a:r>
            <a:endParaRPr b="1" sz="1800">
              <a:solidFill>
                <a:srgbClr val="FFFFFF"/>
              </a:solidFill>
            </a:endParaRPr>
          </a:p>
        </p:txBody>
      </p:sp>
      <p:sp>
        <p:nvSpPr>
          <p:cNvPr id="80" name="Google Shape;80;p16"/>
          <p:cNvSpPr txBox="1"/>
          <p:nvPr>
            <p:ph idx="4294967295" type="body"/>
          </p:nvPr>
        </p:nvSpPr>
        <p:spPr>
          <a:xfrm>
            <a:off x="283500" y="1488525"/>
            <a:ext cx="4041900" cy="32349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rgbClr val="FFFFFF"/>
              </a:buClr>
              <a:buSzPts val="1400"/>
              <a:buChar char="●"/>
            </a:pPr>
            <a:r>
              <a:rPr lang="en" sz="1400">
                <a:solidFill>
                  <a:srgbClr val="FFFFFF"/>
                </a:solidFill>
              </a:rPr>
              <a:t>Data science leadership in all three sectors: for-profit, non-profit, and government</a:t>
            </a:r>
            <a:endParaRPr sz="1400">
              <a:solidFill>
                <a:srgbClr val="FFFFFF"/>
              </a:solidFill>
            </a:endParaRPr>
          </a:p>
          <a:p>
            <a:pPr indent="-317500" lvl="0" marL="457200" rtl="0" algn="l">
              <a:lnSpc>
                <a:spcPct val="100000"/>
              </a:lnSpc>
              <a:spcBef>
                <a:spcPts val="1500"/>
              </a:spcBef>
              <a:spcAft>
                <a:spcPts val="0"/>
              </a:spcAft>
              <a:buClr>
                <a:srgbClr val="FFFFFF"/>
              </a:buClr>
              <a:buSzPts val="1400"/>
              <a:buChar char="●"/>
            </a:pPr>
            <a:r>
              <a:rPr lang="en" sz="1400">
                <a:solidFill>
                  <a:srgbClr val="FFFFFF"/>
                </a:solidFill>
              </a:rPr>
              <a:t>Develop and deliver curriculum to accelerate data science learning for technical and non-technical teams</a:t>
            </a:r>
            <a:endParaRPr sz="1400">
              <a:solidFill>
                <a:srgbClr val="FFFFFF"/>
              </a:solidFill>
            </a:endParaRPr>
          </a:p>
          <a:p>
            <a:pPr indent="-317500" lvl="0" marL="457200" rtl="0" algn="l">
              <a:lnSpc>
                <a:spcPct val="100000"/>
              </a:lnSpc>
              <a:spcBef>
                <a:spcPts val="1500"/>
              </a:spcBef>
              <a:spcAft>
                <a:spcPts val="1500"/>
              </a:spcAft>
              <a:buClr>
                <a:srgbClr val="FFFFFF"/>
              </a:buClr>
              <a:buSzPts val="1400"/>
              <a:buChar char="●"/>
            </a:pPr>
            <a:r>
              <a:rPr lang="en" sz="1400">
                <a:solidFill>
                  <a:schemeClr val="lt1"/>
                </a:solidFill>
              </a:rPr>
              <a:t>Graduate degrees from Cornell University and University of Illinois at Chicago, University of Chicago data science fellow</a:t>
            </a:r>
            <a:endParaRPr sz="1400">
              <a:solidFill>
                <a:srgbClr val="FFFFFF"/>
              </a:solidFill>
            </a:endParaRPr>
          </a:p>
        </p:txBody>
      </p:sp>
      <p:sp>
        <p:nvSpPr>
          <p:cNvPr id="81" name="Google Shape;81;p16"/>
          <p:cNvSpPr txBox="1"/>
          <p:nvPr>
            <p:ph idx="4294967295" type="title"/>
          </p:nvPr>
        </p:nvSpPr>
        <p:spPr>
          <a:xfrm>
            <a:off x="5629800" y="1787625"/>
            <a:ext cx="3285600" cy="2647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2000">
                <a:solidFill>
                  <a:srgbClr val="FFFFFF"/>
                </a:solidFill>
              </a:rPr>
              <a:t>“[Statistics is] just a whole bunch of answers to word problems no one ever  bothers to tell you”</a:t>
            </a:r>
            <a:endParaRPr i="1" sz="2000">
              <a:solidFill>
                <a:srgbClr val="FFFFFF"/>
              </a:solidFill>
            </a:endParaRPr>
          </a:p>
        </p:txBody>
      </p:sp>
      <p:cxnSp>
        <p:nvCxnSpPr>
          <p:cNvPr id="82" name="Google Shape;82;p16"/>
          <p:cNvCxnSpPr/>
          <p:nvPr/>
        </p:nvCxnSpPr>
        <p:spPr>
          <a:xfrm>
            <a:off x="5409375" y="1754325"/>
            <a:ext cx="18600" cy="2134800"/>
          </a:xfrm>
          <a:prstGeom prst="straightConnector1">
            <a:avLst/>
          </a:prstGeom>
          <a:noFill/>
          <a:ln cap="flat" cmpd="sng" w="38100">
            <a:solidFill>
              <a:srgbClr val="EC008B"/>
            </a:solidFill>
            <a:prstDash val="solid"/>
            <a:round/>
            <a:headEnd len="med" w="med" type="none"/>
            <a:tailEnd len="med" w="med" type="none"/>
          </a:ln>
        </p:spPr>
      </p:cxnSp>
      <p:pic>
        <p:nvPicPr>
          <p:cNvPr id="83" name="Google Shape;83;p16"/>
          <p:cNvPicPr preferRelativeResize="0"/>
          <p:nvPr/>
        </p:nvPicPr>
        <p:blipFill rotWithShape="1">
          <a:blip r:embed="rId5">
            <a:alphaModFix/>
          </a:blip>
          <a:srcRect b="9030" l="0" r="0" t="9022"/>
          <a:stretch/>
        </p:blipFill>
        <p:spPr>
          <a:xfrm>
            <a:off x="9533101" y="4442575"/>
            <a:ext cx="371550" cy="472325"/>
          </a:xfrm>
          <a:prstGeom prst="rect">
            <a:avLst/>
          </a:prstGeom>
          <a:noFill/>
          <a:ln>
            <a:noFill/>
          </a:ln>
        </p:spPr>
      </p:pic>
      <p:pic>
        <p:nvPicPr>
          <p:cNvPr id="84" name="Google Shape;84;p16"/>
          <p:cNvPicPr preferRelativeResize="0"/>
          <p:nvPr/>
        </p:nvPicPr>
        <p:blipFill>
          <a:blip r:embed="rId6">
            <a:alphaModFix/>
          </a:blip>
          <a:stretch>
            <a:fillRect/>
          </a:stretch>
        </p:blipFill>
        <p:spPr>
          <a:xfrm>
            <a:off x="8543851" y="4338518"/>
            <a:ext cx="371550" cy="57638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8" name="Shape 88"/>
        <p:cNvGrpSpPr/>
        <p:nvPr/>
      </p:nvGrpSpPr>
      <p:grpSpPr>
        <a:xfrm>
          <a:off x="0" y="0"/>
          <a:ext cx="0" cy="0"/>
          <a:chOff x="0" y="0"/>
          <a:chExt cx="0" cy="0"/>
        </a:xfrm>
      </p:grpSpPr>
      <p:sp>
        <p:nvSpPr>
          <p:cNvPr id="89" name="Google Shape;89;p17"/>
          <p:cNvSpPr txBox="1"/>
          <p:nvPr>
            <p:ph idx="4294967295" type="title"/>
          </p:nvPr>
        </p:nvSpPr>
        <p:spPr>
          <a:xfrm>
            <a:off x="1758750" y="2091650"/>
            <a:ext cx="5626500" cy="886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FFFFFF"/>
                </a:solidFill>
              </a:rPr>
              <a:t>Expert Data Science Training to Strengthen Your Business.</a:t>
            </a:r>
            <a:endParaRPr b="1" sz="1800">
              <a:solidFill>
                <a:srgbClr val="FFFFFF"/>
              </a:solidFill>
            </a:endParaRPr>
          </a:p>
        </p:txBody>
      </p:sp>
      <p:sp>
        <p:nvSpPr>
          <p:cNvPr id="90" name="Google Shape;90;p17"/>
          <p:cNvSpPr txBox="1"/>
          <p:nvPr>
            <p:ph idx="4294967295" type="body"/>
          </p:nvPr>
        </p:nvSpPr>
        <p:spPr>
          <a:xfrm>
            <a:off x="1260450" y="3158800"/>
            <a:ext cx="6623100" cy="1523700"/>
          </a:xfrm>
          <a:prstGeom prst="rect">
            <a:avLst/>
          </a:prstGeom>
        </p:spPr>
        <p:txBody>
          <a:bodyPr anchorCtr="0" anchor="t" bIns="91425" lIns="91425" spcFirstLastPara="1" rIns="91425" wrap="square" tIns="91425">
            <a:noAutofit/>
          </a:bodyPr>
          <a:lstStyle/>
          <a:p>
            <a:pPr indent="0" lvl="0" marL="0" rtl="0" algn="ctr">
              <a:lnSpc>
                <a:spcPct val="160000"/>
              </a:lnSpc>
              <a:spcBef>
                <a:spcPts val="0"/>
              </a:spcBef>
              <a:spcAft>
                <a:spcPts val="0"/>
              </a:spcAft>
              <a:buNone/>
            </a:pPr>
            <a:r>
              <a:rPr lang="en" sz="1600">
                <a:solidFill>
                  <a:schemeClr val="lt1"/>
                </a:solidFill>
              </a:rPr>
              <a:t>Your employees know your use cases, infrastructure, and stack. </a:t>
            </a:r>
            <a:r>
              <a:rPr b="1" lang="en" sz="1600">
                <a:solidFill>
                  <a:schemeClr val="lt1"/>
                </a:solidFill>
              </a:rPr>
              <a:t>We provide training to fill in the gaps</a:t>
            </a:r>
            <a:r>
              <a:rPr lang="en" sz="1600">
                <a:solidFill>
                  <a:schemeClr val="lt1"/>
                </a:solidFill>
              </a:rPr>
              <a:t>, enabling your organization to capitalize on the potential </a:t>
            </a:r>
            <a:endParaRPr sz="1600">
              <a:solidFill>
                <a:schemeClr val="lt1"/>
              </a:solidFill>
            </a:endParaRPr>
          </a:p>
          <a:p>
            <a:pPr indent="0" lvl="0" marL="0" rtl="0" algn="ctr">
              <a:lnSpc>
                <a:spcPct val="160000"/>
              </a:lnSpc>
              <a:spcBef>
                <a:spcPts val="0"/>
              </a:spcBef>
              <a:spcAft>
                <a:spcPts val="0"/>
              </a:spcAft>
              <a:buNone/>
            </a:pPr>
            <a:r>
              <a:rPr lang="en" sz="1600">
                <a:solidFill>
                  <a:schemeClr val="lt1"/>
                </a:solidFill>
              </a:rPr>
              <a:t>already working under your roof.</a:t>
            </a:r>
            <a:endParaRPr sz="1600">
              <a:solidFill>
                <a:srgbClr val="FEFEFE"/>
              </a:solidFill>
            </a:endParaRPr>
          </a:p>
          <a:p>
            <a:pPr indent="0" lvl="0" marL="0" rtl="0" algn="l">
              <a:lnSpc>
                <a:spcPct val="100000"/>
              </a:lnSpc>
              <a:spcBef>
                <a:spcPts val="0"/>
              </a:spcBef>
              <a:spcAft>
                <a:spcPts val="1500"/>
              </a:spcAft>
              <a:buNone/>
            </a:pPr>
            <a:r>
              <a:t/>
            </a:r>
            <a:endParaRPr sz="1600">
              <a:solidFill>
                <a:srgbClr val="FFFFFF"/>
              </a:solidFill>
            </a:endParaRPr>
          </a:p>
        </p:txBody>
      </p:sp>
      <p:pic>
        <p:nvPicPr>
          <p:cNvPr id="91" name="Google Shape;91;p17"/>
          <p:cNvPicPr preferRelativeResize="0"/>
          <p:nvPr/>
        </p:nvPicPr>
        <p:blipFill>
          <a:blip r:embed="rId4">
            <a:alphaModFix/>
          </a:blip>
          <a:stretch>
            <a:fillRect/>
          </a:stretch>
        </p:blipFill>
        <p:spPr>
          <a:xfrm>
            <a:off x="4124184" y="484050"/>
            <a:ext cx="895624" cy="13893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5" name="Shape 95"/>
        <p:cNvGrpSpPr/>
        <p:nvPr/>
      </p:nvGrpSpPr>
      <p:grpSpPr>
        <a:xfrm>
          <a:off x="0" y="0"/>
          <a:ext cx="0" cy="0"/>
          <a:chOff x="0" y="0"/>
          <a:chExt cx="0" cy="0"/>
        </a:xfrm>
      </p:grpSpPr>
      <p:pic>
        <p:nvPicPr>
          <p:cNvPr id="96" name="Google Shape;96;p18"/>
          <p:cNvPicPr preferRelativeResize="0"/>
          <p:nvPr/>
        </p:nvPicPr>
        <p:blipFill rotWithShape="1">
          <a:blip r:embed="rId4">
            <a:alphaModFix amt="75000"/>
          </a:blip>
          <a:srcRect b="0" l="31808" r="31808" t="0"/>
          <a:stretch/>
        </p:blipFill>
        <p:spPr>
          <a:xfrm>
            <a:off x="7266525" y="2009400"/>
            <a:ext cx="1651202" cy="2905500"/>
          </a:xfrm>
          <a:prstGeom prst="rect">
            <a:avLst/>
          </a:prstGeom>
          <a:noFill/>
          <a:ln>
            <a:noFill/>
          </a:ln>
        </p:spPr>
      </p:pic>
      <p:pic>
        <p:nvPicPr>
          <p:cNvPr id="97" name="Google Shape;97;p18"/>
          <p:cNvPicPr preferRelativeResize="0"/>
          <p:nvPr/>
        </p:nvPicPr>
        <p:blipFill rotWithShape="1">
          <a:blip r:embed="rId5">
            <a:alphaModFix amt="75000"/>
          </a:blip>
          <a:srcRect b="0" l="31808" r="31808" t="0"/>
          <a:stretch/>
        </p:blipFill>
        <p:spPr>
          <a:xfrm>
            <a:off x="224075" y="2009400"/>
            <a:ext cx="1651202" cy="2905500"/>
          </a:xfrm>
          <a:prstGeom prst="rect">
            <a:avLst/>
          </a:prstGeom>
          <a:noFill/>
          <a:ln>
            <a:noFill/>
          </a:ln>
        </p:spPr>
      </p:pic>
      <p:pic>
        <p:nvPicPr>
          <p:cNvPr id="98" name="Google Shape;98;p18"/>
          <p:cNvPicPr preferRelativeResize="0"/>
          <p:nvPr/>
        </p:nvPicPr>
        <p:blipFill rotWithShape="1">
          <a:blip r:embed="rId6">
            <a:alphaModFix amt="95000"/>
          </a:blip>
          <a:srcRect b="0" l="31808" r="31808" t="0"/>
          <a:stretch/>
        </p:blipFill>
        <p:spPr>
          <a:xfrm>
            <a:off x="3748675" y="2009400"/>
            <a:ext cx="1651202" cy="2905500"/>
          </a:xfrm>
          <a:prstGeom prst="rect">
            <a:avLst/>
          </a:prstGeom>
          <a:noFill/>
          <a:ln>
            <a:noFill/>
          </a:ln>
        </p:spPr>
      </p:pic>
      <p:pic>
        <p:nvPicPr>
          <p:cNvPr id="99" name="Google Shape;99;p18"/>
          <p:cNvPicPr preferRelativeResize="0"/>
          <p:nvPr/>
        </p:nvPicPr>
        <p:blipFill rotWithShape="1">
          <a:blip r:embed="rId7">
            <a:alphaModFix amt="95000"/>
          </a:blip>
          <a:srcRect b="0" l="31808" r="31808" t="0"/>
          <a:stretch/>
        </p:blipFill>
        <p:spPr>
          <a:xfrm>
            <a:off x="5507588" y="2009400"/>
            <a:ext cx="1651202" cy="2905500"/>
          </a:xfrm>
          <a:prstGeom prst="rect">
            <a:avLst/>
          </a:prstGeom>
          <a:noFill/>
          <a:ln>
            <a:noFill/>
          </a:ln>
        </p:spPr>
      </p:pic>
      <p:pic>
        <p:nvPicPr>
          <p:cNvPr id="100" name="Google Shape;100;p18"/>
          <p:cNvPicPr preferRelativeResize="0"/>
          <p:nvPr/>
        </p:nvPicPr>
        <p:blipFill rotWithShape="1">
          <a:blip r:embed="rId8">
            <a:alphaModFix amt="95000"/>
          </a:blip>
          <a:srcRect b="0" l="31808" r="31808" t="0"/>
          <a:stretch/>
        </p:blipFill>
        <p:spPr>
          <a:xfrm>
            <a:off x="1989775" y="2009400"/>
            <a:ext cx="1651202" cy="2905500"/>
          </a:xfrm>
          <a:prstGeom prst="rect">
            <a:avLst/>
          </a:prstGeom>
          <a:noFill/>
          <a:ln>
            <a:noFill/>
          </a:ln>
        </p:spPr>
      </p:pic>
      <p:sp>
        <p:nvSpPr>
          <p:cNvPr id="101" name="Google Shape;101;p18"/>
          <p:cNvSpPr/>
          <p:nvPr/>
        </p:nvSpPr>
        <p:spPr>
          <a:xfrm>
            <a:off x="224075" y="3111900"/>
            <a:ext cx="1651200" cy="70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a:solidFill>
                  <a:srgbClr val="666666"/>
                </a:solidFill>
                <a:latin typeface="Montserrat"/>
                <a:ea typeface="Montserrat"/>
                <a:cs typeface="Montserrat"/>
                <a:sym typeface="Montserrat"/>
              </a:rPr>
              <a:t>Challenges</a:t>
            </a:r>
            <a:r>
              <a:rPr b="1" lang="en">
                <a:solidFill>
                  <a:srgbClr val="666666"/>
                </a:solidFill>
                <a:latin typeface="Montserrat"/>
                <a:ea typeface="Montserrat"/>
                <a:cs typeface="Montserrat"/>
                <a:sym typeface="Montserrat"/>
              </a:rPr>
              <a:t> &amp; Opportunities</a:t>
            </a:r>
            <a:endParaRPr b="1">
              <a:solidFill>
                <a:srgbClr val="666666"/>
              </a:solidFill>
              <a:latin typeface="Montserrat"/>
              <a:ea typeface="Montserrat"/>
              <a:cs typeface="Montserrat"/>
              <a:sym typeface="Montserrat"/>
            </a:endParaRPr>
          </a:p>
        </p:txBody>
      </p:sp>
      <p:sp>
        <p:nvSpPr>
          <p:cNvPr id="102" name="Google Shape;102;p18"/>
          <p:cNvSpPr/>
          <p:nvPr/>
        </p:nvSpPr>
        <p:spPr>
          <a:xfrm>
            <a:off x="1985244" y="3111900"/>
            <a:ext cx="1651200" cy="700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rgbClr val="EC008B"/>
                </a:solidFill>
                <a:latin typeface="Montserrat"/>
                <a:ea typeface="Montserrat"/>
                <a:cs typeface="Montserrat"/>
                <a:sym typeface="Montserrat"/>
              </a:rPr>
              <a:t>PITCH</a:t>
            </a:r>
            <a:endParaRPr b="1" sz="1800">
              <a:solidFill>
                <a:srgbClr val="EC008B"/>
              </a:solidFill>
              <a:latin typeface="Montserrat"/>
              <a:ea typeface="Montserrat"/>
              <a:cs typeface="Montserrat"/>
              <a:sym typeface="Montserrat"/>
            </a:endParaRPr>
          </a:p>
        </p:txBody>
      </p:sp>
      <p:sp>
        <p:nvSpPr>
          <p:cNvPr id="103" name="Google Shape;103;p18"/>
          <p:cNvSpPr/>
          <p:nvPr/>
        </p:nvSpPr>
        <p:spPr>
          <a:xfrm>
            <a:off x="3746413" y="3111900"/>
            <a:ext cx="1651200" cy="700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800">
                <a:solidFill>
                  <a:srgbClr val="EC008B"/>
                </a:solidFill>
                <a:latin typeface="Montserrat"/>
                <a:ea typeface="Montserrat"/>
                <a:cs typeface="Montserrat"/>
                <a:sym typeface="Montserrat"/>
              </a:rPr>
              <a:t>SCOPE</a:t>
            </a:r>
            <a:endParaRPr b="1" sz="1800">
              <a:solidFill>
                <a:srgbClr val="EC008B"/>
              </a:solidFill>
              <a:latin typeface="Montserrat"/>
              <a:ea typeface="Montserrat"/>
              <a:cs typeface="Montserrat"/>
              <a:sym typeface="Montserrat"/>
            </a:endParaRPr>
          </a:p>
        </p:txBody>
      </p:sp>
      <p:sp>
        <p:nvSpPr>
          <p:cNvPr id="104" name="Google Shape;104;p18"/>
          <p:cNvSpPr/>
          <p:nvPr/>
        </p:nvSpPr>
        <p:spPr>
          <a:xfrm>
            <a:off x="5507581" y="3111900"/>
            <a:ext cx="1651200" cy="700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800">
                <a:solidFill>
                  <a:srgbClr val="EC008B"/>
                </a:solidFill>
                <a:latin typeface="Montserrat"/>
                <a:ea typeface="Montserrat"/>
                <a:cs typeface="Montserrat"/>
                <a:sym typeface="Montserrat"/>
              </a:rPr>
              <a:t>PLAN</a:t>
            </a:r>
            <a:endParaRPr b="1" sz="1800">
              <a:solidFill>
                <a:srgbClr val="EC008B"/>
              </a:solidFill>
              <a:latin typeface="Montserrat"/>
              <a:ea typeface="Montserrat"/>
              <a:cs typeface="Montserrat"/>
              <a:sym typeface="Montserrat"/>
            </a:endParaRPr>
          </a:p>
        </p:txBody>
      </p:sp>
      <p:sp>
        <p:nvSpPr>
          <p:cNvPr id="105" name="Google Shape;105;p18"/>
          <p:cNvSpPr/>
          <p:nvPr/>
        </p:nvSpPr>
        <p:spPr>
          <a:xfrm>
            <a:off x="7268750" y="3111900"/>
            <a:ext cx="1651200" cy="70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en" sz="1800">
                <a:solidFill>
                  <a:srgbClr val="666666"/>
                </a:solidFill>
                <a:latin typeface="Montserrat"/>
                <a:ea typeface="Montserrat"/>
                <a:cs typeface="Montserrat"/>
                <a:sym typeface="Montserrat"/>
              </a:rPr>
              <a:t>Evolve</a:t>
            </a:r>
            <a:endParaRPr b="1" sz="1800">
              <a:solidFill>
                <a:srgbClr val="666666"/>
              </a:solidFill>
              <a:latin typeface="Montserrat"/>
              <a:ea typeface="Montserrat"/>
              <a:cs typeface="Montserrat"/>
              <a:sym typeface="Montserrat"/>
            </a:endParaRPr>
          </a:p>
        </p:txBody>
      </p:sp>
      <p:sp>
        <p:nvSpPr>
          <p:cNvPr id="106" name="Google Shape;106;p18"/>
          <p:cNvSpPr txBox="1"/>
          <p:nvPr>
            <p:ph type="title"/>
          </p:nvPr>
        </p:nvSpPr>
        <p:spPr>
          <a:xfrm>
            <a:off x="340850" y="313875"/>
            <a:ext cx="5802300" cy="127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FFFF"/>
                </a:solidFill>
              </a:rPr>
              <a:t>Building an Effective Data Science Portfolio</a:t>
            </a:r>
            <a:endParaRPr b="1" sz="3600">
              <a:solidFill>
                <a:srgbClr val="FFFFFF"/>
              </a:solidFill>
            </a:endParaRPr>
          </a:p>
        </p:txBody>
      </p:sp>
      <p:cxnSp>
        <p:nvCxnSpPr>
          <p:cNvPr id="107" name="Google Shape;107;p18"/>
          <p:cNvCxnSpPr/>
          <p:nvPr/>
        </p:nvCxnSpPr>
        <p:spPr>
          <a:xfrm>
            <a:off x="228600" y="422550"/>
            <a:ext cx="0" cy="1100100"/>
          </a:xfrm>
          <a:prstGeom prst="straightConnector1">
            <a:avLst/>
          </a:prstGeom>
          <a:noFill/>
          <a:ln cap="flat" cmpd="sng" w="38100">
            <a:solidFill>
              <a:srgbClr val="EC008B"/>
            </a:solidFill>
            <a:prstDash val="solid"/>
            <a:round/>
            <a:headEnd len="med" w="med" type="none"/>
            <a:tailEnd len="med" w="med" type="none"/>
          </a:ln>
        </p:spPr>
      </p:cxnSp>
      <p:pic>
        <p:nvPicPr>
          <p:cNvPr id="108" name="Google Shape;108;p18"/>
          <p:cNvPicPr preferRelativeResize="0"/>
          <p:nvPr/>
        </p:nvPicPr>
        <p:blipFill>
          <a:blip r:embed="rId9">
            <a:alphaModFix/>
          </a:blip>
          <a:stretch>
            <a:fillRect/>
          </a:stretch>
        </p:blipFill>
        <p:spPr>
          <a:xfrm>
            <a:off x="8543851" y="228593"/>
            <a:ext cx="371550" cy="57638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2" name="Shape 112"/>
        <p:cNvGrpSpPr/>
        <p:nvPr/>
      </p:nvGrpSpPr>
      <p:grpSpPr>
        <a:xfrm>
          <a:off x="0" y="0"/>
          <a:ext cx="0" cy="0"/>
          <a:chOff x="0" y="0"/>
          <a:chExt cx="0" cy="0"/>
        </a:xfrm>
      </p:grpSpPr>
      <p:sp>
        <p:nvSpPr>
          <p:cNvPr id="113" name="Google Shape;113;p19"/>
          <p:cNvSpPr txBox="1"/>
          <p:nvPr>
            <p:ph type="title"/>
          </p:nvPr>
        </p:nvSpPr>
        <p:spPr>
          <a:xfrm>
            <a:off x="682150" y="1281300"/>
            <a:ext cx="5547000" cy="183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5000">
                <a:solidFill>
                  <a:srgbClr val="FFFFFF"/>
                </a:solidFill>
              </a:rPr>
              <a:t>Challenges &amp; Opportunities</a:t>
            </a:r>
            <a:endParaRPr b="1" sz="5000">
              <a:solidFill>
                <a:srgbClr val="FFFFFF"/>
              </a:solidFill>
            </a:endParaRPr>
          </a:p>
        </p:txBody>
      </p:sp>
      <p:sp>
        <p:nvSpPr>
          <p:cNvPr id="114" name="Google Shape;114;p19"/>
          <p:cNvSpPr txBox="1"/>
          <p:nvPr>
            <p:ph idx="1" type="body"/>
          </p:nvPr>
        </p:nvSpPr>
        <p:spPr>
          <a:xfrm>
            <a:off x="409775" y="3231475"/>
            <a:ext cx="6287700" cy="569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solidFill>
                  <a:srgbClr val="FFFFFF"/>
                </a:solidFill>
              </a:rPr>
              <a:t>Bring the problem, not the solution</a:t>
            </a:r>
            <a:endParaRPr sz="2400">
              <a:solidFill>
                <a:srgbClr val="FFFFFF"/>
              </a:solidFill>
            </a:endParaRPr>
          </a:p>
        </p:txBody>
      </p:sp>
      <p:cxnSp>
        <p:nvCxnSpPr>
          <p:cNvPr id="115" name="Google Shape;115;p19"/>
          <p:cNvCxnSpPr/>
          <p:nvPr/>
        </p:nvCxnSpPr>
        <p:spPr>
          <a:xfrm>
            <a:off x="539900" y="1375650"/>
            <a:ext cx="0" cy="1565400"/>
          </a:xfrm>
          <a:prstGeom prst="straightConnector1">
            <a:avLst/>
          </a:prstGeom>
          <a:noFill/>
          <a:ln cap="flat" cmpd="sng" w="38100">
            <a:solidFill>
              <a:srgbClr val="CCCCCC"/>
            </a:solidFill>
            <a:prstDash val="solid"/>
            <a:round/>
            <a:headEnd len="med" w="med" type="none"/>
            <a:tailEnd len="med" w="med" type="none"/>
          </a:ln>
        </p:spPr>
      </p:cxnSp>
      <p:pic>
        <p:nvPicPr>
          <p:cNvPr id="116" name="Google Shape;116;p19"/>
          <p:cNvPicPr preferRelativeResize="0"/>
          <p:nvPr/>
        </p:nvPicPr>
        <p:blipFill>
          <a:blip r:embed="rId4">
            <a:alphaModFix/>
          </a:blip>
          <a:stretch>
            <a:fillRect/>
          </a:stretch>
        </p:blipFill>
        <p:spPr>
          <a:xfrm>
            <a:off x="8543851" y="4338518"/>
            <a:ext cx="371550" cy="57638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20"/>
          <p:cNvSpPr txBox="1"/>
          <p:nvPr>
            <p:ph type="title"/>
          </p:nvPr>
        </p:nvSpPr>
        <p:spPr>
          <a:xfrm>
            <a:off x="340850" y="313875"/>
            <a:ext cx="8081100" cy="7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FFFF"/>
                </a:solidFill>
              </a:rPr>
              <a:t>Challenges</a:t>
            </a:r>
            <a:r>
              <a:rPr b="1" lang="en" sz="3600">
                <a:solidFill>
                  <a:srgbClr val="FFFFFF"/>
                </a:solidFill>
              </a:rPr>
              <a:t> &amp; Opportunities</a:t>
            </a:r>
            <a:endParaRPr b="1" sz="3600">
              <a:solidFill>
                <a:srgbClr val="FFFFFF"/>
              </a:solidFill>
            </a:endParaRPr>
          </a:p>
        </p:txBody>
      </p:sp>
      <p:sp>
        <p:nvSpPr>
          <p:cNvPr id="122" name="Google Shape;122;p20"/>
          <p:cNvSpPr txBox="1"/>
          <p:nvPr>
            <p:ph idx="1" type="body"/>
          </p:nvPr>
        </p:nvSpPr>
        <p:spPr>
          <a:xfrm>
            <a:off x="340850" y="1320150"/>
            <a:ext cx="7779000" cy="3269100"/>
          </a:xfrm>
          <a:prstGeom prst="rect">
            <a:avLst/>
          </a:prstGeom>
        </p:spPr>
        <p:txBody>
          <a:bodyPr anchorCtr="0" anchor="t" bIns="91425" lIns="91425" spcFirstLastPara="1" rIns="91425" wrap="square" tIns="91425">
            <a:noAutofit/>
          </a:bodyPr>
          <a:lstStyle/>
          <a:p>
            <a:pPr indent="-330200" lvl="0" marL="457200" rtl="0" algn="l">
              <a:lnSpc>
                <a:spcPct val="200000"/>
              </a:lnSpc>
              <a:spcBef>
                <a:spcPts val="1000"/>
              </a:spcBef>
              <a:spcAft>
                <a:spcPts val="0"/>
              </a:spcAft>
              <a:buClr>
                <a:srgbClr val="FFFFFF"/>
              </a:buClr>
              <a:buSzPts val="1600"/>
              <a:buChar char="●"/>
            </a:pPr>
            <a:r>
              <a:rPr lang="en" sz="1600">
                <a:solidFill>
                  <a:srgbClr val="FFFFFF"/>
                </a:solidFill>
              </a:rPr>
              <a:t>Identify places for improvement or new opportunities</a:t>
            </a:r>
            <a:endParaRPr sz="1600">
              <a:solidFill>
                <a:srgbClr val="FFFFFF"/>
              </a:solidFill>
            </a:endParaRPr>
          </a:p>
          <a:p>
            <a:pPr indent="-330200" lvl="0" marL="457200" rtl="0" algn="l">
              <a:lnSpc>
                <a:spcPct val="200000"/>
              </a:lnSpc>
              <a:spcBef>
                <a:spcPts val="0"/>
              </a:spcBef>
              <a:spcAft>
                <a:spcPts val="0"/>
              </a:spcAft>
              <a:buClr>
                <a:srgbClr val="FFFFFF"/>
              </a:buClr>
              <a:buSzPts val="1600"/>
              <a:buChar char="●"/>
            </a:pPr>
            <a:r>
              <a:rPr b="1" lang="en" sz="1600">
                <a:solidFill>
                  <a:srgbClr val="FFFFFF"/>
                </a:solidFill>
              </a:rPr>
              <a:t>Do </a:t>
            </a:r>
            <a:r>
              <a:rPr b="1" i="1" lang="en" sz="1600" u="sng">
                <a:solidFill>
                  <a:srgbClr val="FFFFFF"/>
                </a:solidFill>
              </a:rPr>
              <a:t>not</a:t>
            </a:r>
            <a:r>
              <a:rPr b="1" lang="en" sz="1600">
                <a:solidFill>
                  <a:srgbClr val="FFFFFF"/>
                </a:solidFill>
              </a:rPr>
              <a:t> come with the solution; Come with the problem</a:t>
            </a:r>
            <a:endParaRPr b="1" sz="1600">
              <a:solidFill>
                <a:srgbClr val="FFFFFF"/>
              </a:solidFill>
            </a:endParaRPr>
          </a:p>
          <a:p>
            <a:pPr indent="-330200" lvl="0" marL="457200" rtl="0" algn="l">
              <a:lnSpc>
                <a:spcPct val="200000"/>
              </a:lnSpc>
              <a:spcBef>
                <a:spcPts val="0"/>
              </a:spcBef>
              <a:spcAft>
                <a:spcPts val="0"/>
              </a:spcAft>
              <a:buClr>
                <a:srgbClr val="FFFFFF"/>
              </a:buClr>
              <a:buSzPts val="1600"/>
              <a:buChar char="●"/>
            </a:pPr>
            <a:r>
              <a:rPr lang="en" sz="1600">
                <a:solidFill>
                  <a:srgbClr val="FFFFFF"/>
                </a:solidFill>
              </a:rPr>
              <a:t>Ideas should come from all types of stakeholders</a:t>
            </a:r>
            <a:endParaRPr sz="1600">
              <a:solidFill>
                <a:srgbClr val="FFFFFF"/>
              </a:solidFill>
            </a:endParaRPr>
          </a:p>
          <a:p>
            <a:pPr indent="-330200" lvl="0" marL="457200" rtl="0" algn="l">
              <a:lnSpc>
                <a:spcPct val="200000"/>
              </a:lnSpc>
              <a:spcBef>
                <a:spcPts val="0"/>
              </a:spcBef>
              <a:spcAft>
                <a:spcPts val="0"/>
              </a:spcAft>
              <a:buClr>
                <a:srgbClr val="FFFFFF"/>
              </a:buClr>
              <a:buSzPts val="1600"/>
              <a:buChar char="●"/>
            </a:pPr>
            <a:r>
              <a:rPr lang="en" sz="1600">
                <a:solidFill>
                  <a:srgbClr val="FFFFFF"/>
                </a:solidFill>
              </a:rPr>
              <a:t>Ideas should be </a:t>
            </a:r>
            <a:r>
              <a:rPr b="1" i="1" lang="en" sz="1600" u="sng">
                <a:solidFill>
                  <a:srgbClr val="FFFFFF"/>
                </a:solidFill>
              </a:rPr>
              <a:t>impact focused</a:t>
            </a:r>
            <a:r>
              <a:rPr i="1" lang="en" sz="1600">
                <a:solidFill>
                  <a:srgbClr val="FFFFFF"/>
                </a:solidFill>
              </a:rPr>
              <a:t>,</a:t>
            </a:r>
            <a:r>
              <a:rPr lang="en" sz="1600">
                <a:solidFill>
                  <a:srgbClr val="FFFFFF"/>
                </a:solidFill>
              </a:rPr>
              <a:t> not data science focused</a:t>
            </a:r>
            <a:endParaRPr sz="1600">
              <a:solidFill>
                <a:srgbClr val="FFFFFF"/>
              </a:solidFill>
            </a:endParaRPr>
          </a:p>
          <a:p>
            <a:pPr indent="-330200" lvl="0" marL="457200" rtl="0" algn="l">
              <a:lnSpc>
                <a:spcPct val="200000"/>
              </a:lnSpc>
              <a:spcBef>
                <a:spcPts val="0"/>
              </a:spcBef>
              <a:spcAft>
                <a:spcPts val="0"/>
              </a:spcAft>
              <a:buClr>
                <a:srgbClr val="FFFFFF"/>
              </a:buClr>
              <a:buSzPts val="1600"/>
              <a:buChar char="●"/>
            </a:pPr>
            <a:r>
              <a:rPr lang="en" sz="1600">
                <a:solidFill>
                  <a:srgbClr val="FFFFFF"/>
                </a:solidFill>
              </a:rPr>
              <a:t>Generate as many ideas as possible</a:t>
            </a:r>
            <a:endParaRPr sz="1600">
              <a:solidFill>
                <a:srgbClr val="FFFFFF"/>
              </a:solidFill>
            </a:endParaRPr>
          </a:p>
        </p:txBody>
      </p:sp>
      <p:cxnSp>
        <p:nvCxnSpPr>
          <p:cNvPr id="123" name="Google Shape;123;p20"/>
          <p:cNvCxnSpPr/>
          <p:nvPr/>
        </p:nvCxnSpPr>
        <p:spPr>
          <a:xfrm>
            <a:off x="488125" y="1124300"/>
            <a:ext cx="699000" cy="0"/>
          </a:xfrm>
          <a:prstGeom prst="straightConnector1">
            <a:avLst/>
          </a:prstGeom>
          <a:noFill/>
          <a:ln cap="flat" cmpd="sng" w="19050">
            <a:solidFill>
              <a:srgbClr val="FFFFFF"/>
            </a:solidFill>
            <a:prstDash val="solid"/>
            <a:round/>
            <a:headEnd len="med" w="med" type="none"/>
            <a:tailEnd len="med" w="med" type="none"/>
          </a:ln>
        </p:spPr>
      </p:cxnSp>
      <p:pic>
        <p:nvPicPr>
          <p:cNvPr id="124" name="Google Shape;124;p20"/>
          <p:cNvPicPr preferRelativeResize="0"/>
          <p:nvPr/>
        </p:nvPicPr>
        <p:blipFill>
          <a:blip r:embed="rId4">
            <a:alphaModFix/>
          </a:blip>
          <a:stretch>
            <a:fillRect/>
          </a:stretch>
        </p:blipFill>
        <p:spPr>
          <a:xfrm>
            <a:off x="8543851" y="4338518"/>
            <a:ext cx="371550" cy="57638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8" name="Shape 128"/>
        <p:cNvGrpSpPr/>
        <p:nvPr/>
      </p:nvGrpSpPr>
      <p:grpSpPr>
        <a:xfrm>
          <a:off x="0" y="0"/>
          <a:ext cx="0" cy="0"/>
          <a:chOff x="0" y="0"/>
          <a:chExt cx="0" cy="0"/>
        </a:xfrm>
      </p:grpSpPr>
      <p:sp>
        <p:nvSpPr>
          <p:cNvPr id="129" name="Google Shape;129;p21"/>
          <p:cNvSpPr txBox="1"/>
          <p:nvPr>
            <p:ph type="title"/>
          </p:nvPr>
        </p:nvSpPr>
        <p:spPr>
          <a:xfrm>
            <a:off x="834550" y="1357500"/>
            <a:ext cx="5547000" cy="165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9600">
                <a:solidFill>
                  <a:srgbClr val="FFFFFF"/>
                </a:solidFill>
              </a:rPr>
              <a:t>PITCH</a:t>
            </a:r>
            <a:endParaRPr b="1" sz="9600">
              <a:solidFill>
                <a:srgbClr val="FFFFFF"/>
              </a:solidFill>
            </a:endParaRPr>
          </a:p>
        </p:txBody>
      </p:sp>
      <p:sp>
        <p:nvSpPr>
          <p:cNvPr id="130" name="Google Shape;130;p21"/>
          <p:cNvSpPr txBox="1"/>
          <p:nvPr>
            <p:ph idx="1" type="body"/>
          </p:nvPr>
        </p:nvSpPr>
        <p:spPr>
          <a:xfrm>
            <a:off x="409775" y="3079075"/>
            <a:ext cx="6287700" cy="569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solidFill>
                  <a:srgbClr val="FFFFFF"/>
                </a:solidFill>
              </a:rPr>
              <a:t>The booster club for business impact</a:t>
            </a:r>
            <a:endParaRPr sz="2400">
              <a:solidFill>
                <a:srgbClr val="FFFFFF"/>
              </a:solidFill>
            </a:endParaRPr>
          </a:p>
        </p:txBody>
      </p:sp>
      <p:cxnSp>
        <p:nvCxnSpPr>
          <p:cNvPr id="131" name="Google Shape;131;p21"/>
          <p:cNvCxnSpPr/>
          <p:nvPr/>
        </p:nvCxnSpPr>
        <p:spPr>
          <a:xfrm>
            <a:off x="539900" y="1522650"/>
            <a:ext cx="0" cy="1340400"/>
          </a:xfrm>
          <a:prstGeom prst="straightConnector1">
            <a:avLst/>
          </a:prstGeom>
          <a:noFill/>
          <a:ln cap="flat" cmpd="sng" w="38100">
            <a:solidFill>
              <a:srgbClr val="EC008B"/>
            </a:solidFill>
            <a:prstDash val="solid"/>
            <a:round/>
            <a:headEnd len="med" w="med" type="none"/>
            <a:tailEnd len="med" w="med" type="none"/>
          </a:ln>
        </p:spPr>
      </p:cxnSp>
      <p:pic>
        <p:nvPicPr>
          <p:cNvPr id="132" name="Google Shape;132;p21"/>
          <p:cNvPicPr preferRelativeResize="0"/>
          <p:nvPr/>
        </p:nvPicPr>
        <p:blipFill>
          <a:blip r:embed="rId4">
            <a:alphaModFix/>
          </a:blip>
          <a:stretch>
            <a:fillRect/>
          </a:stretch>
        </p:blipFill>
        <p:spPr>
          <a:xfrm>
            <a:off x="8543851" y="4338518"/>
            <a:ext cx="371550" cy="57638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